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Proxima Nova"/>
      <p:regular r:id="rId30"/>
      <p:bold r:id="rId31"/>
      <p:italic r:id="rId32"/>
      <p:boldItalic r:id="rId33"/>
    </p:embeddedFont>
    <p:embeddedFont>
      <p:font typeface="Montserra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7.xml"/><Relationship Id="rId33" Type="http://schemas.openxmlformats.org/officeDocument/2006/relationships/font" Target="fonts/ProximaNova-boldItalic.fntdata"/><Relationship Id="rId10" Type="http://schemas.openxmlformats.org/officeDocument/2006/relationships/slide" Target="slides/slide6.xml"/><Relationship Id="rId32" Type="http://schemas.openxmlformats.org/officeDocument/2006/relationships/font" Target="fonts/ProximaNova-italic.fntdata"/><Relationship Id="rId13" Type="http://schemas.openxmlformats.org/officeDocument/2006/relationships/slide" Target="slides/slide9.xml"/><Relationship Id="rId35" Type="http://schemas.openxmlformats.org/officeDocument/2006/relationships/font" Target="fonts/Montserrat-bold.fntdata"/><Relationship Id="rId12" Type="http://schemas.openxmlformats.org/officeDocument/2006/relationships/slide" Target="slides/slide8.xml"/><Relationship Id="rId34" Type="http://schemas.openxmlformats.org/officeDocument/2006/relationships/font" Target="fonts/Montserrat-regular.fntdata"/><Relationship Id="rId15" Type="http://schemas.openxmlformats.org/officeDocument/2006/relationships/slide" Target="slides/slide11.xml"/><Relationship Id="rId37" Type="http://schemas.openxmlformats.org/officeDocument/2006/relationships/font" Target="fonts/Montserrat-boldItalic.fntdata"/><Relationship Id="rId14" Type="http://schemas.openxmlformats.org/officeDocument/2006/relationships/slide" Target="slides/slide10.xml"/><Relationship Id="rId36" Type="http://schemas.openxmlformats.org/officeDocument/2006/relationships/font" Target="fonts/Montserra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solidFill>
          <a:srgbClr val="6FA8DC"/>
        </a:solidFill>
      </p:bgPr>
    </p:bg>
    <p:spTree>
      <p:nvGrpSpPr>
        <p:cNvPr id="9" name="Shape 9"/>
        <p:cNvGrpSpPr/>
        <p:nvPr/>
      </p:nvGrpSpPr>
      <p:grpSpPr>
        <a:xfrm>
          <a:off x="0" y="0"/>
          <a:ext cx="0" cy="0"/>
          <a:chOff x="0" y="0"/>
          <a:chExt cx="0" cy="0"/>
        </a:xfrm>
      </p:grpSpPr>
      <p:pic>
        <p:nvPicPr>
          <p:cNvPr descr="aemelia_icons.png" id="10" name="Shape 10"/>
          <p:cNvPicPr preferRelativeResize="0"/>
          <p:nvPr/>
        </p:nvPicPr>
        <p:blipFill rotWithShape="1">
          <a:blip r:embed="rId2">
            <a:alphaModFix amt="40000"/>
          </a:blip>
          <a:srcRect b="30860" l="0" r="0" t="30860"/>
          <a:stretch/>
        </p:blipFill>
        <p:spPr>
          <a:xfrm>
            <a:off x="0" y="-2"/>
            <a:ext cx="9144000" cy="1968874"/>
          </a:xfrm>
          <a:prstGeom prst="rect">
            <a:avLst/>
          </a:prstGeom>
          <a:noFill/>
          <a:ln>
            <a:noFill/>
          </a:ln>
        </p:spPr>
      </p:pic>
      <p:sp>
        <p:nvSpPr>
          <p:cNvPr id="11" name="Shape 11"/>
          <p:cNvSpPr txBox="1"/>
          <p:nvPr>
            <p:ph type="ctrTitle"/>
          </p:nvPr>
        </p:nvSpPr>
        <p:spPr>
          <a:xfrm>
            <a:off x="2786525" y="1968875"/>
            <a:ext cx="5859600" cy="2766300"/>
          </a:xfrm>
          <a:prstGeom prst="rect">
            <a:avLst/>
          </a:prstGeom>
        </p:spPr>
        <p:txBody>
          <a:bodyPr anchorCtr="0" anchor="b" bIns="91425" lIns="91425" rIns="91425" wrap="square" tIns="91425"/>
          <a:lstStyle>
            <a:lvl1pPr lvl="0" algn="r">
              <a:spcBef>
                <a:spcPts val="0"/>
              </a:spcBef>
              <a:buClr>
                <a:srgbClr val="FFFFFF"/>
              </a:buClr>
              <a:buSzPct val="100000"/>
              <a:defRPr sz="4800">
                <a:solidFill>
                  <a:srgbClr val="FFFFFF"/>
                </a:solidFill>
              </a:defRPr>
            </a:lvl1pPr>
            <a:lvl2pPr lvl="1" algn="ctr">
              <a:spcBef>
                <a:spcPts val="0"/>
              </a:spcBef>
              <a:buClr>
                <a:srgbClr val="FFFFFF"/>
              </a:buClr>
              <a:buSzPct val="100000"/>
              <a:defRPr sz="4800">
                <a:solidFill>
                  <a:srgbClr val="FFFFFF"/>
                </a:solidFill>
              </a:defRPr>
            </a:lvl2pPr>
            <a:lvl3pPr lvl="2" algn="ctr">
              <a:spcBef>
                <a:spcPts val="0"/>
              </a:spcBef>
              <a:buClr>
                <a:srgbClr val="FFFFFF"/>
              </a:buClr>
              <a:buSzPct val="100000"/>
              <a:defRPr sz="4800">
                <a:solidFill>
                  <a:srgbClr val="FFFFFF"/>
                </a:solidFill>
              </a:defRPr>
            </a:lvl3pPr>
            <a:lvl4pPr lvl="3" algn="ctr">
              <a:spcBef>
                <a:spcPts val="0"/>
              </a:spcBef>
              <a:buClr>
                <a:srgbClr val="FFFFFF"/>
              </a:buClr>
              <a:buSzPct val="100000"/>
              <a:defRPr sz="4800">
                <a:solidFill>
                  <a:srgbClr val="FFFFFF"/>
                </a:solidFill>
              </a:defRPr>
            </a:lvl4pPr>
            <a:lvl5pPr lvl="4" algn="ctr">
              <a:spcBef>
                <a:spcPts val="0"/>
              </a:spcBef>
              <a:buClr>
                <a:srgbClr val="FFFFFF"/>
              </a:buClr>
              <a:buSzPct val="100000"/>
              <a:defRPr sz="4800">
                <a:solidFill>
                  <a:srgbClr val="FFFFFF"/>
                </a:solidFill>
              </a:defRPr>
            </a:lvl5pPr>
            <a:lvl6pPr lvl="5" algn="ctr">
              <a:spcBef>
                <a:spcPts val="0"/>
              </a:spcBef>
              <a:buClr>
                <a:srgbClr val="FFFFFF"/>
              </a:buClr>
              <a:buSzPct val="100000"/>
              <a:defRPr sz="4800">
                <a:solidFill>
                  <a:srgbClr val="FFFFFF"/>
                </a:solidFill>
              </a:defRPr>
            </a:lvl6pPr>
            <a:lvl7pPr lvl="6" algn="ctr">
              <a:spcBef>
                <a:spcPts val="0"/>
              </a:spcBef>
              <a:buClr>
                <a:srgbClr val="FFFFFF"/>
              </a:buClr>
              <a:buSzPct val="100000"/>
              <a:defRPr sz="4800">
                <a:solidFill>
                  <a:srgbClr val="FFFFFF"/>
                </a:solidFill>
              </a:defRPr>
            </a:lvl7pPr>
            <a:lvl8pPr lvl="7" algn="ctr">
              <a:spcBef>
                <a:spcPts val="0"/>
              </a:spcBef>
              <a:buClr>
                <a:srgbClr val="FFFFFF"/>
              </a:buClr>
              <a:buSzPct val="100000"/>
              <a:defRPr sz="4800">
                <a:solidFill>
                  <a:srgbClr val="FFFFFF"/>
                </a:solidFill>
              </a:defRPr>
            </a:lvl8pPr>
            <a:lvl9pPr lvl="8" algn="ctr">
              <a:spcBef>
                <a:spcPts val="0"/>
              </a:spcBef>
              <a:buClr>
                <a:srgbClr val="FFFFFF"/>
              </a:buClr>
              <a:buSzPct val="100000"/>
              <a:defRPr sz="4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rtl="0">
              <a:spcBef>
                <a:spcPts val="0"/>
              </a:spcBef>
              <a:buNone/>
            </a:pPr>
            <a:fld id="{00000000-1234-1234-1234-123412341234}" type="slidenum">
              <a:rPr lang="en">
                <a:solidFill>
                  <a:srgbClr val="9FC5E8"/>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olor">
    <p:bg>
      <p:bgPr>
        <a:solidFill>
          <a:srgbClr val="6FA8DC"/>
        </a:solidFill>
      </p:bgPr>
    </p:bg>
    <p:spTree>
      <p:nvGrpSpPr>
        <p:cNvPr id="55" name="Shape 55"/>
        <p:cNvGrpSpPr/>
        <p:nvPr/>
      </p:nvGrpSpPr>
      <p:grpSpPr>
        <a:xfrm>
          <a:off x="0" y="0"/>
          <a:ext cx="0" cy="0"/>
          <a:chOff x="0" y="0"/>
          <a:chExt cx="0" cy="0"/>
        </a:xfrm>
      </p:grpSpPr>
      <p:sp>
        <p:nvSpPr>
          <p:cNvPr id="56" name="Shape 56"/>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2" name="Shape 12"/>
        <p:cNvGrpSpPr/>
        <p:nvPr/>
      </p:nvGrpSpPr>
      <p:grpSpPr>
        <a:xfrm>
          <a:off x="0" y="0"/>
          <a:ext cx="0" cy="0"/>
          <a:chOff x="0" y="0"/>
          <a:chExt cx="0" cy="0"/>
        </a:xfrm>
      </p:grpSpPr>
      <p:pic>
        <p:nvPicPr>
          <p:cNvPr descr="aemelia_icons.png" id="13" name="Shape 13"/>
          <p:cNvPicPr preferRelativeResize="0"/>
          <p:nvPr/>
        </p:nvPicPr>
        <p:blipFill rotWithShape="1">
          <a:blip r:embed="rId2">
            <a:alphaModFix amt="20000"/>
          </a:blip>
          <a:srcRect b="30860" l="0" r="0" t="30860"/>
          <a:stretch/>
        </p:blipFill>
        <p:spPr>
          <a:xfrm>
            <a:off x="0" y="-2"/>
            <a:ext cx="9144000" cy="1968874"/>
          </a:xfrm>
          <a:prstGeom prst="rect">
            <a:avLst/>
          </a:prstGeom>
          <a:noFill/>
          <a:ln>
            <a:noFill/>
          </a:ln>
        </p:spPr>
      </p:pic>
      <p:sp>
        <p:nvSpPr>
          <p:cNvPr id="14" name="Shape 14"/>
          <p:cNvSpPr txBox="1"/>
          <p:nvPr>
            <p:ph type="ctrTitle"/>
          </p:nvPr>
        </p:nvSpPr>
        <p:spPr>
          <a:xfrm>
            <a:off x="2970175" y="3107350"/>
            <a:ext cx="5792700" cy="1159800"/>
          </a:xfrm>
          <a:prstGeom prst="rect">
            <a:avLst/>
          </a:prstGeom>
        </p:spPr>
        <p:txBody>
          <a:bodyPr anchorCtr="0" anchor="b" bIns="91425" lIns="91425" rIns="91425" wrap="square" tIns="91425"/>
          <a:lstStyle>
            <a:lvl1pPr lvl="0" rtl="0" algn="r">
              <a:spcBef>
                <a:spcPts val="0"/>
              </a:spcBef>
              <a:buClr>
                <a:srgbClr val="073763"/>
              </a:buClr>
              <a:buSzPct val="100000"/>
              <a:defRPr sz="4800">
                <a:solidFill>
                  <a:srgbClr val="073763"/>
                </a:solidFill>
              </a:defRPr>
            </a:lvl1pPr>
            <a:lvl2pPr lvl="1" rtl="0" algn="r">
              <a:spcBef>
                <a:spcPts val="0"/>
              </a:spcBef>
              <a:buClr>
                <a:srgbClr val="073763"/>
              </a:buClr>
              <a:buSzPct val="100000"/>
              <a:defRPr sz="4800">
                <a:solidFill>
                  <a:srgbClr val="073763"/>
                </a:solidFill>
              </a:defRPr>
            </a:lvl2pPr>
            <a:lvl3pPr lvl="2" rtl="0" algn="r">
              <a:spcBef>
                <a:spcPts val="0"/>
              </a:spcBef>
              <a:buClr>
                <a:srgbClr val="073763"/>
              </a:buClr>
              <a:buSzPct val="100000"/>
              <a:defRPr sz="4800">
                <a:solidFill>
                  <a:srgbClr val="073763"/>
                </a:solidFill>
              </a:defRPr>
            </a:lvl3pPr>
            <a:lvl4pPr lvl="3" rtl="0" algn="r">
              <a:spcBef>
                <a:spcPts val="0"/>
              </a:spcBef>
              <a:buClr>
                <a:srgbClr val="073763"/>
              </a:buClr>
              <a:buSzPct val="100000"/>
              <a:defRPr sz="4800">
                <a:solidFill>
                  <a:srgbClr val="073763"/>
                </a:solidFill>
              </a:defRPr>
            </a:lvl4pPr>
            <a:lvl5pPr lvl="4" rtl="0" algn="r">
              <a:spcBef>
                <a:spcPts val="0"/>
              </a:spcBef>
              <a:buClr>
                <a:srgbClr val="073763"/>
              </a:buClr>
              <a:buSzPct val="100000"/>
              <a:defRPr sz="4800">
                <a:solidFill>
                  <a:srgbClr val="073763"/>
                </a:solidFill>
              </a:defRPr>
            </a:lvl5pPr>
            <a:lvl6pPr lvl="5" rtl="0" algn="r">
              <a:spcBef>
                <a:spcPts val="0"/>
              </a:spcBef>
              <a:buClr>
                <a:srgbClr val="073763"/>
              </a:buClr>
              <a:buSzPct val="100000"/>
              <a:defRPr sz="4800">
                <a:solidFill>
                  <a:srgbClr val="073763"/>
                </a:solidFill>
              </a:defRPr>
            </a:lvl6pPr>
            <a:lvl7pPr lvl="6" rtl="0" algn="r">
              <a:spcBef>
                <a:spcPts val="0"/>
              </a:spcBef>
              <a:buClr>
                <a:srgbClr val="073763"/>
              </a:buClr>
              <a:buSzPct val="100000"/>
              <a:defRPr sz="4800">
                <a:solidFill>
                  <a:srgbClr val="073763"/>
                </a:solidFill>
              </a:defRPr>
            </a:lvl7pPr>
            <a:lvl8pPr lvl="7" rtl="0" algn="r">
              <a:spcBef>
                <a:spcPts val="0"/>
              </a:spcBef>
              <a:buClr>
                <a:srgbClr val="073763"/>
              </a:buClr>
              <a:buSzPct val="100000"/>
              <a:defRPr sz="4800">
                <a:solidFill>
                  <a:srgbClr val="073763"/>
                </a:solidFill>
              </a:defRPr>
            </a:lvl8pPr>
            <a:lvl9pPr lvl="8" rtl="0" algn="r">
              <a:spcBef>
                <a:spcPts val="0"/>
              </a:spcBef>
              <a:buClr>
                <a:srgbClr val="073763"/>
              </a:buClr>
              <a:buSzPct val="100000"/>
              <a:defRPr sz="4800">
                <a:solidFill>
                  <a:srgbClr val="073763"/>
                </a:solidFill>
              </a:defRPr>
            </a:lvl9pPr>
          </a:lstStyle>
          <a:p/>
        </p:txBody>
      </p:sp>
      <p:sp>
        <p:nvSpPr>
          <p:cNvPr id="15" name="Shape 15"/>
          <p:cNvSpPr txBox="1"/>
          <p:nvPr>
            <p:ph idx="1" type="subTitle"/>
          </p:nvPr>
        </p:nvSpPr>
        <p:spPr>
          <a:xfrm>
            <a:off x="2970175" y="3906852"/>
            <a:ext cx="5792700" cy="784800"/>
          </a:xfrm>
          <a:prstGeom prst="rect">
            <a:avLst/>
          </a:prstGeom>
        </p:spPr>
        <p:txBody>
          <a:bodyPr anchorCtr="0" anchor="b" bIns="91425" lIns="91425" rIns="91425" wrap="square" tIns="91425"/>
          <a:lstStyle>
            <a:lvl1pPr lvl="0" rtl="0" algn="r">
              <a:spcBef>
                <a:spcPts val="0"/>
              </a:spcBef>
              <a:buSzPct val="100000"/>
              <a:buNone/>
              <a:defRPr sz="2400">
                <a:solidFill>
                  <a:srgbClr val="6FA8DC"/>
                </a:solidFill>
              </a:defRPr>
            </a:lvl1pPr>
            <a:lvl2pPr lvl="1" rtl="0" algn="r">
              <a:spcBef>
                <a:spcPts val="0"/>
              </a:spcBef>
              <a:buNone/>
              <a:defRPr>
                <a:solidFill>
                  <a:srgbClr val="6FA8DC"/>
                </a:solidFill>
              </a:defRPr>
            </a:lvl2pPr>
            <a:lvl3pPr lvl="2" rtl="0" algn="r">
              <a:spcBef>
                <a:spcPts val="0"/>
              </a:spcBef>
              <a:buNone/>
              <a:defRPr>
                <a:solidFill>
                  <a:srgbClr val="6FA8DC"/>
                </a:solidFill>
              </a:defRPr>
            </a:lvl3pPr>
            <a:lvl4pPr lvl="3" rtl="0" algn="r">
              <a:spcBef>
                <a:spcPts val="0"/>
              </a:spcBef>
              <a:buSzPct val="100000"/>
              <a:buNone/>
              <a:defRPr sz="2400">
                <a:solidFill>
                  <a:srgbClr val="6FA8DC"/>
                </a:solidFill>
              </a:defRPr>
            </a:lvl4pPr>
            <a:lvl5pPr lvl="4" rtl="0" algn="r">
              <a:spcBef>
                <a:spcPts val="0"/>
              </a:spcBef>
              <a:buClr>
                <a:srgbClr val="6FA8DC"/>
              </a:buClr>
              <a:buSzPct val="100000"/>
              <a:buNone/>
              <a:defRPr sz="2400">
                <a:solidFill>
                  <a:srgbClr val="6FA8DC"/>
                </a:solidFill>
              </a:defRPr>
            </a:lvl5pPr>
            <a:lvl6pPr lvl="5" rtl="0" algn="r">
              <a:spcBef>
                <a:spcPts val="0"/>
              </a:spcBef>
              <a:buClr>
                <a:srgbClr val="6FA8DC"/>
              </a:buClr>
              <a:buSzPct val="100000"/>
              <a:buNone/>
              <a:defRPr sz="2400">
                <a:solidFill>
                  <a:srgbClr val="6FA8DC"/>
                </a:solidFill>
              </a:defRPr>
            </a:lvl6pPr>
            <a:lvl7pPr lvl="6" rtl="0" algn="r">
              <a:spcBef>
                <a:spcPts val="0"/>
              </a:spcBef>
              <a:buClr>
                <a:srgbClr val="6FA8DC"/>
              </a:buClr>
              <a:buSzPct val="100000"/>
              <a:buNone/>
              <a:defRPr sz="2400">
                <a:solidFill>
                  <a:srgbClr val="6FA8DC"/>
                </a:solidFill>
              </a:defRPr>
            </a:lvl7pPr>
            <a:lvl8pPr lvl="7" rtl="0" algn="r">
              <a:spcBef>
                <a:spcPts val="0"/>
              </a:spcBef>
              <a:buClr>
                <a:srgbClr val="6FA8DC"/>
              </a:buClr>
              <a:buSzPct val="100000"/>
              <a:buNone/>
              <a:defRPr sz="2400">
                <a:solidFill>
                  <a:srgbClr val="6FA8DC"/>
                </a:solidFill>
              </a:defRPr>
            </a:lvl8pPr>
            <a:lvl9pPr lvl="8" rtl="0" algn="r">
              <a:spcBef>
                <a:spcPts val="0"/>
              </a:spcBef>
              <a:buClr>
                <a:srgbClr val="6FA8DC"/>
              </a:buClr>
              <a:buSzPct val="100000"/>
              <a:buNone/>
              <a:defRPr sz="2400">
                <a:solidFill>
                  <a:srgbClr val="6FA8DC"/>
                </a:solidFill>
              </a:defRPr>
            </a:lvl9pPr>
          </a:lstStyle>
          <a:p/>
        </p:txBody>
      </p:sp>
      <p:sp>
        <p:nvSpPr>
          <p:cNvPr id="16" name="Shape 16"/>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a:spcBef>
                <a:spcPts val="0"/>
              </a:spcBef>
              <a:buNone/>
            </a:pPr>
            <a:fld id="{00000000-1234-1234-1234-123412341234}" type="slidenum">
              <a:rPr lang="en">
                <a:solidFill>
                  <a:srgbClr val="9FC5E8"/>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7" name="Shape 17"/>
        <p:cNvGrpSpPr/>
        <p:nvPr/>
      </p:nvGrpSpPr>
      <p:grpSpPr>
        <a:xfrm>
          <a:off x="0" y="0"/>
          <a:ext cx="0" cy="0"/>
          <a:chOff x="0" y="0"/>
          <a:chExt cx="0" cy="0"/>
        </a:xfrm>
      </p:grpSpPr>
      <p:pic>
        <p:nvPicPr>
          <p:cNvPr descr="aemelia_icons.png" id="18" name="Shape 18"/>
          <p:cNvPicPr preferRelativeResize="0"/>
          <p:nvPr/>
        </p:nvPicPr>
        <p:blipFill rotWithShape="1">
          <a:blip r:embed="rId2">
            <a:alphaModFix amt="20000"/>
          </a:blip>
          <a:srcRect b="0" l="0" r="0" t="0"/>
          <a:stretch/>
        </p:blipFill>
        <p:spPr>
          <a:xfrm>
            <a:off x="0" y="0"/>
            <a:ext cx="9144000" cy="5143500"/>
          </a:xfrm>
          <a:prstGeom prst="rect">
            <a:avLst/>
          </a:prstGeom>
          <a:noFill/>
          <a:ln>
            <a:noFill/>
          </a:ln>
        </p:spPr>
      </p:pic>
      <p:sp>
        <p:nvSpPr>
          <p:cNvPr id="19" name="Shape 19"/>
          <p:cNvSpPr txBox="1"/>
          <p:nvPr>
            <p:ph idx="1" type="body"/>
          </p:nvPr>
        </p:nvSpPr>
        <p:spPr>
          <a:xfrm>
            <a:off x="1784250" y="222075"/>
            <a:ext cx="6549300" cy="2607300"/>
          </a:xfrm>
          <a:prstGeom prst="rect">
            <a:avLst/>
          </a:prstGeom>
        </p:spPr>
        <p:txBody>
          <a:bodyPr anchorCtr="0" anchor="t" bIns="91425" lIns="91425" rIns="91425" wrap="square" tIns="91425"/>
          <a:lstStyle>
            <a:lvl1pPr lvl="0" rtl="0">
              <a:spcBef>
                <a:spcPts val="0"/>
              </a:spcBef>
              <a:buSzPct val="100000"/>
              <a:defRPr b="1" i="1" sz="4000"/>
            </a:lvl1pPr>
            <a:lvl2pPr lvl="1" rtl="0">
              <a:spcBef>
                <a:spcPts val="0"/>
              </a:spcBef>
              <a:buSzPct val="100000"/>
              <a:defRPr b="1" i="1" sz="4000"/>
            </a:lvl2pPr>
            <a:lvl3pPr lvl="2" rtl="0">
              <a:spcBef>
                <a:spcPts val="0"/>
              </a:spcBef>
              <a:buSzPct val="100000"/>
              <a:defRPr b="1" i="1" sz="4000"/>
            </a:lvl3pPr>
            <a:lvl4pPr lvl="3" rtl="0">
              <a:spcBef>
                <a:spcPts val="0"/>
              </a:spcBef>
              <a:buSzPct val="100000"/>
              <a:defRPr b="1" i="1" sz="4000"/>
            </a:lvl4pPr>
            <a:lvl5pPr lvl="4" rtl="0">
              <a:spcBef>
                <a:spcPts val="0"/>
              </a:spcBef>
              <a:buSzPct val="100000"/>
              <a:defRPr b="1" i="1" sz="4000"/>
            </a:lvl5pPr>
            <a:lvl6pPr lvl="5" rtl="0">
              <a:spcBef>
                <a:spcPts val="0"/>
              </a:spcBef>
              <a:buSzPct val="100000"/>
              <a:defRPr b="1" i="1" sz="4000"/>
            </a:lvl6pPr>
            <a:lvl7pPr lvl="6" rtl="0">
              <a:spcBef>
                <a:spcPts val="0"/>
              </a:spcBef>
              <a:buSzPct val="100000"/>
              <a:defRPr b="1" i="1" sz="4000"/>
            </a:lvl7pPr>
            <a:lvl8pPr lvl="7" rtl="0">
              <a:spcBef>
                <a:spcPts val="0"/>
              </a:spcBef>
              <a:buSzPct val="100000"/>
              <a:defRPr b="1" i="1" sz="4000"/>
            </a:lvl8pPr>
            <a:lvl9pPr lvl="8">
              <a:spcBef>
                <a:spcPts val="0"/>
              </a:spcBef>
              <a:buSzPct val="100000"/>
              <a:defRPr b="1" i="1" sz="4000"/>
            </a:lvl9pPr>
          </a:lstStyle>
          <a:p/>
        </p:txBody>
      </p:sp>
      <p:sp>
        <p:nvSpPr>
          <p:cNvPr id="20" name="Shape 20"/>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bg>
      <p:bgPr>
        <a:solidFill>
          <a:srgbClr val="6FA8DC"/>
        </a:solidFill>
      </p:bgPr>
    </p:bg>
    <p:spTree>
      <p:nvGrpSpPr>
        <p:cNvPr id="21" name="Shape 21"/>
        <p:cNvGrpSpPr/>
        <p:nvPr/>
      </p:nvGrpSpPr>
      <p:grpSpPr>
        <a:xfrm>
          <a:off x="0" y="0"/>
          <a:ext cx="0" cy="0"/>
          <a:chOff x="0" y="0"/>
          <a:chExt cx="0" cy="0"/>
        </a:xfrm>
      </p:grpSpPr>
      <p:pic>
        <p:nvPicPr>
          <p:cNvPr descr="aemelia_icons.png" id="22" name="Shape 22"/>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23" name="Shape 23"/>
          <p:cNvSpPr/>
          <p:nvPr/>
        </p:nvSpPr>
        <p:spPr>
          <a:xfrm flipH="1">
            <a:off x="2095200" y="0"/>
            <a:ext cx="7048800" cy="5143200"/>
          </a:xfrm>
          <a:prstGeom prst="rect">
            <a:avLst/>
          </a:prstGeom>
          <a:solidFill>
            <a:srgbClr val="FFFFFF"/>
          </a:solidFill>
          <a:ln>
            <a:noFill/>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24" name="Shape 24"/>
          <p:cNvSpPr txBox="1"/>
          <p:nvPr>
            <p:ph type="title"/>
          </p:nvPr>
        </p:nvSpPr>
        <p:spPr>
          <a:xfrm>
            <a:off x="203875" y="1626750"/>
            <a:ext cx="1712400" cy="857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2874625" y="275339"/>
            <a:ext cx="5562000" cy="4428300"/>
          </a:xfrm>
          <a:prstGeom prst="rect">
            <a:avLst/>
          </a:prstGeom>
        </p:spPr>
        <p:txBody>
          <a:bodyPr anchorCtr="0" anchor="t" bIns="91425" lIns="91425" rIns="91425" wrap="square" tIns="91425"/>
          <a:lstStyle>
            <a:lvl1pPr lvl="0">
              <a:spcBef>
                <a:spcPts val="0"/>
              </a:spcBef>
              <a:buClr>
                <a:srgbClr val="6FA8DC"/>
              </a:buClr>
              <a:buChar char="▸"/>
              <a:defRPr/>
            </a:lvl1pPr>
            <a:lvl2pPr lvl="1">
              <a:spcBef>
                <a:spcPts val="0"/>
              </a:spcBef>
              <a:buClr>
                <a:srgbClr val="6FA8DC"/>
              </a:buClr>
              <a:defRPr/>
            </a:lvl2pPr>
            <a:lvl3pPr lvl="2">
              <a:spcBef>
                <a:spcPts val="0"/>
              </a:spcBef>
              <a:buClr>
                <a:srgbClr val="6FA8DC"/>
              </a:buClr>
              <a:defRPr/>
            </a:lvl3pPr>
            <a:lvl4pPr lvl="3">
              <a:spcBef>
                <a:spcPts val="0"/>
              </a:spcBef>
              <a:buClr>
                <a:srgbClr val="6FA8DC"/>
              </a:buClr>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bg>
      <p:bgPr>
        <a:solidFill>
          <a:srgbClr val="6FA8DC"/>
        </a:solidFill>
      </p:bgPr>
    </p:bg>
    <p:spTree>
      <p:nvGrpSpPr>
        <p:cNvPr id="27" name="Shape 27"/>
        <p:cNvGrpSpPr/>
        <p:nvPr/>
      </p:nvGrpSpPr>
      <p:grpSpPr>
        <a:xfrm>
          <a:off x="0" y="0"/>
          <a:ext cx="0" cy="0"/>
          <a:chOff x="0" y="0"/>
          <a:chExt cx="0" cy="0"/>
        </a:xfrm>
      </p:grpSpPr>
      <p:pic>
        <p:nvPicPr>
          <p:cNvPr descr="aemelia_icons.png" id="28" name="Shape 28"/>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29" name="Shape 29"/>
          <p:cNvSpPr/>
          <p:nvPr/>
        </p:nvSpPr>
        <p:spPr>
          <a:xfrm flipH="1">
            <a:off x="2095200" y="0"/>
            <a:ext cx="7048800" cy="5143200"/>
          </a:xfrm>
          <a:prstGeom prst="rect">
            <a:avLst/>
          </a:prstGeom>
          <a:solidFill>
            <a:srgbClr val="FFFFFF"/>
          </a:solidFill>
          <a:ln>
            <a:noFill/>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30" name="Shape 30"/>
          <p:cNvSpPr txBox="1"/>
          <p:nvPr>
            <p:ph type="title"/>
          </p:nvPr>
        </p:nvSpPr>
        <p:spPr>
          <a:xfrm>
            <a:off x="203875" y="1626750"/>
            <a:ext cx="1712400" cy="857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 type="body"/>
          </p:nvPr>
        </p:nvSpPr>
        <p:spPr>
          <a:xfrm>
            <a:off x="2544225" y="297367"/>
            <a:ext cx="2981400" cy="4661400"/>
          </a:xfrm>
          <a:prstGeom prst="rect">
            <a:avLst/>
          </a:prstGeom>
        </p:spPr>
        <p:txBody>
          <a:bodyPr anchorCtr="0" anchor="t" bIns="91425" lIns="91425" rIns="91425" wrap="square" tIns="91425"/>
          <a:lstStyle>
            <a:lvl1pPr lvl="0">
              <a:spcBef>
                <a:spcPts val="0"/>
              </a:spcBef>
              <a:buSzPct val="100000"/>
              <a:defRPr sz="2400"/>
            </a:lvl1pPr>
            <a:lvl2pPr lvl="1">
              <a:spcBef>
                <a:spcPts val="0"/>
              </a:spcBef>
              <a:defRPr/>
            </a:lvl2pPr>
            <a:lvl3pPr lvl="2">
              <a:spcBef>
                <a:spcPts val="0"/>
              </a:spcBef>
              <a:defRPr/>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2" name="Shape 32"/>
          <p:cNvSpPr txBox="1"/>
          <p:nvPr>
            <p:ph idx="2" type="body"/>
          </p:nvPr>
        </p:nvSpPr>
        <p:spPr>
          <a:xfrm>
            <a:off x="5705276" y="297367"/>
            <a:ext cx="2981400" cy="4661400"/>
          </a:xfrm>
          <a:prstGeom prst="rect">
            <a:avLst/>
          </a:prstGeom>
        </p:spPr>
        <p:txBody>
          <a:bodyPr anchorCtr="0" anchor="t" bIns="91425" lIns="91425" rIns="91425" wrap="square" tIns="91425"/>
          <a:lstStyle>
            <a:lvl1pPr lvl="0">
              <a:spcBef>
                <a:spcPts val="0"/>
              </a:spcBef>
              <a:buSzPct val="100000"/>
              <a:defRPr sz="2400"/>
            </a:lvl1pPr>
            <a:lvl2pPr lvl="1">
              <a:spcBef>
                <a:spcPts val="0"/>
              </a:spcBef>
              <a:defRPr/>
            </a:lvl2pPr>
            <a:lvl3pPr lvl="2">
              <a:spcBef>
                <a:spcPts val="0"/>
              </a:spcBef>
              <a:defRPr/>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bg>
      <p:bgPr>
        <a:solidFill>
          <a:srgbClr val="6FA8DC"/>
        </a:solidFill>
      </p:bgPr>
    </p:bg>
    <p:spTree>
      <p:nvGrpSpPr>
        <p:cNvPr id="34" name="Shape 34"/>
        <p:cNvGrpSpPr/>
        <p:nvPr/>
      </p:nvGrpSpPr>
      <p:grpSpPr>
        <a:xfrm>
          <a:off x="0" y="0"/>
          <a:ext cx="0" cy="0"/>
          <a:chOff x="0" y="0"/>
          <a:chExt cx="0" cy="0"/>
        </a:xfrm>
      </p:grpSpPr>
      <p:pic>
        <p:nvPicPr>
          <p:cNvPr descr="aemelia_icons.png" id="35" name="Shape 35"/>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36" name="Shape 36"/>
          <p:cNvSpPr/>
          <p:nvPr/>
        </p:nvSpPr>
        <p:spPr>
          <a:xfrm flipH="1">
            <a:off x="2095200" y="0"/>
            <a:ext cx="7048800" cy="5143500"/>
          </a:xfrm>
          <a:prstGeom prst="rect">
            <a:avLst/>
          </a:prstGeom>
          <a:solidFill>
            <a:srgbClr val="FFFFFF"/>
          </a:solidFill>
          <a:ln>
            <a:noFill/>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37" name="Shape 37"/>
          <p:cNvSpPr txBox="1"/>
          <p:nvPr>
            <p:ph type="title"/>
          </p:nvPr>
        </p:nvSpPr>
        <p:spPr>
          <a:xfrm>
            <a:off x="203875" y="1626750"/>
            <a:ext cx="1712400" cy="857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8" name="Shape 38"/>
          <p:cNvSpPr txBox="1"/>
          <p:nvPr>
            <p:ph idx="1" type="body"/>
          </p:nvPr>
        </p:nvSpPr>
        <p:spPr>
          <a:xfrm>
            <a:off x="2445100" y="275350"/>
            <a:ext cx="2066100" cy="4650600"/>
          </a:xfrm>
          <a:prstGeom prst="rect">
            <a:avLst/>
          </a:prstGeom>
        </p:spPr>
        <p:txBody>
          <a:bodyPr anchorCtr="0" anchor="t" bIns="91425" lIns="91425" rIns="91425" wrap="square"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9" name="Shape 39"/>
          <p:cNvSpPr txBox="1"/>
          <p:nvPr>
            <p:ph idx="2" type="body"/>
          </p:nvPr>
        </p:nvSpPr>
        <p:spPr>
          <a:xfrm>
            <a:off x="4617100" y="275350"/>
            <a:ext cx="2066100" cy="4650600"/>
          </a:xfrm>
          <a:prstGeom prst="rect">
            <a:avLst/>
          </a:prstGeom>
        </p:spPr>
        <p:txBody>
          <a:bodyPr anchorCtr="0" anchor="t" bIns="91425" lIns="91425" rIns="91425" wrap="square"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3" type="body"/>
          </p:nvPr>
        </p:nvSpPr>
        <p:spPr>
          <a:xfrm>
            <a:off x="6789100" y="275350"/>
            <a:ext cx="2066100" cy="4650600"/>
          </a:xfrm>
          <a:prstGeom prst="rect">
            <a:avLst/>
          </a:prstGeom>
        </p:spPr>
        <p:txBody>
          <a:bodyPr anchorCtr="0" anchor="t" bIns="91425" lIns="91425" rIns="91425" wrap="square"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 name="Shape 41"/>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solidFill>
          <a:srgbClr val="6FA8DC"/>
        </a:solidFill>
      </p:bgPr>
    </p:bg>
    <p:spTree>
      <p:nvGrpSpPr>
        <p:cNvPr id="42" name="Shape 42"/>
        <p:cNvGrpSpPr/>
        <p:nvPr/>
      </p:nvGrpSpPr>
      <p:grpSpPr>
        <a:xfrm>
          <a:off x="0" y="0"/>
          <a:ext cx="0" cy="0"/>
          <a:chOff x="0" y="0"/>
          <a:chExt cx="0" cy="0"/>
        </a:xfrm>
      </p:grpSpPr>
      <p:pic>
        <p:nvPicPr>
          <p:cNvPr descr="aemelia_icons.png" id="43" name="Shape 43"/>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44" name="Shape 44"/>
          <p:cNvSpPr txBox="1"/>
          <p:nvPr>
            <p:ph type="title"/>
          </p:nvPr>
        </p:nvSpPr>
        <p:spPr>
          <a:xfrm>
            <a:off x="203875" y="1626750"/>
            <a:ext cx="1712400" cy="857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a:spcBef>
                <a:spcPts val="0"/>
              </a:spcBef>
              <a:buNone/>
            </a:pPr>
            <a:fld id="{00000000-1234-1234-1234-123412341234}" type="slidenum">
              <a:rPr lang="en"/>
              <a:t>‹#›</a:t>
            </a:fld>
          </a:p>
        </p:txBody>
      </p:sp>
      <p:sp>
        <p:nvSpPr>
          <p:cNvPr id="46" name="Shape 46"/>
          <p:cNvSpPr/>
          <p:nvPr/>
        </p:nvSpPr>
        <p:spPr>
          <a:xfrm flipH="1">
            <a:off x="2095200" y="0"/>
            <a:ext cx="7048800" cy="5143200"/>
          </a:xfrm>
          <a:prstGeom prst="rect">
            <a:avLst/>
          </a:prstGeom>
          <a:solidFill>
            <a:srgbClr val="FFFFFF"/>
          </a:solidFill>
          <a:ln>
            <a:noFill/>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7" name="Shape 47"/>
        <p:cNvGrpSpPr/>
        <p:nvPr/>
      </p:nvGrpSpPr>
      <p:grpSpPr>
        <a:xfrm>
          <a:off x="0" y="0"/>
          <a:ext cx="0" cy="0"/>
          <a:chOff x="0" y="0"/>
          <a:chExt cx="0" cy="0"/>
        </a:xfrm>
      </p:grpSpPr>
      <p:sp>
        <p:nvSpPr>
          <p:cNvPr id="48" name="Shape 48"/>
          <p:cNvSpPr txBox="1"/>
          <p:nvPr>
            <p:ph idx="1" type="body"/>
          </p:nvPr>
        </p:nvSpPr>
        <p:spPr>
          <a:xfrm>
            <a:off x="164145" y="4406300"/>
            <a:ext cx="2346900" cy="519600"/>
          </a:xfrm>
          <a:prstGeom prst="rect">
            <a:avLst/>
          </a:prstGeom>
        </p:spPr>
        <p:txBody>
          <a:bodyPr anchorCtr="0" anchor="b" bIns="91425" lIns="91425" rIns="91425" wrap="square" tIns="91425"/>
          <a:lstStyle>
            <a:lvl1pPr lvl="0">
              <a:spcBef>
                <a:spcPts val="360"/>
              </a:spcBef>
              <a:buSzPct val="100000"/>
              <a:buNone/>
              <a:defRPr sz="1800"/>
            </a:lvl1pPr>
          </a:lstStyle>
          <a:p/>
        </p:txBody>
      </p:sp>
      <p:sp>
        <p:nvSpPr>
          <p:cNvPr id="49" name="Shape 49"/>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a:spcBef>
                <a:spcPts val="0"/>
              </a:spcBef>
              <a:buNone/>
            </a:pPr>
            <a:fld id="{00000000-1234-1234-1234-123412341234}" type="slidenum">
              <a:rPr lang="en">
                <a:solidFill>
                  <a:srgbClr val="9FC5E8"/>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ig image">
    <p:spTree>
      <p:nvGrpSpPr>
        <p:cNvPr id="50" name="Shape 50"/>
        <p:cNvGrpSpPr/>
        <p:nvPr/>
      </p:nvGrpSpPr>
      <p:grpSpPr>
        <a:xfrm>
          <a:off x="0" y="0"/>
          <a:ext cx="0" cy="0"/>
          <a:chOff x="0" y="0"/>
          <a:chExt cx="0" cy="0"/>
        </a:xfrm>
      </p:grpSpPr>
      <p:sp>
        <p:nvSpPr>
          <p:cNvPr id="51" name="Shape 51"/>
          <p:cNvSpPr/>
          <p:nvPr/>
        </p:nvSpPr>
        <p:spPr>
          <a:xfrm>
            <a:off x="0" y="0"/>
            <a:ext cx="2095200" cy="5143200"/>
          </a:xfrm>
          <a:prstGeom prst="rect">
            <a:avLst/>
          </a:prstGeom>
          <a:solidFill>
            <a:srgbClr val="073763">
              <a:alpha val="19230"/>
            </a:srgbClr>
          </a:solidFill>
          <a:ln>
            <a:noFill/>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52" name="Shape 52"/>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2874625" y="484600"/>
            <a:ext cx="5562000" cy="4207800"/>
          </a:xfrm>
          <a:prstGeom prst="rect">
            <a:avLst/>
          </a:prstGeom>
          <a:noFill/>
          <a:ln>
            <a:noFill/>
          </a:ln>
        </p:spPr>
        <p:txBody>
          <a:bodyPr anchorCtr="0" anchor="t" bIns="91425" lIns="91425" rIns="91425" wrap="square" tIns="91425"/>
          <a:lstStyle>
            <a:lvl1pPr lvl="0">
              <a:spcBef>
                <a:spcPts val="600"/>
              </a:spcBef>
              <a:buClr>
                <a:srgbClr val="6FA8DC"/>
              </a:buClr>
              <a:buSzPct val="100000"/>
              <a:buFont typeface="Roboto"/>
              <a:buChar char="▸"/>
              <a:defRPr sz="3000">
                <a:solidFill>
                  <a:srgbClr val="073763"/>
                </a:solidFill>
                <a:latin typeface="Roboto"/>
                <a:ea typeface="Roboto"/>
                <a:cs typeface="Roboto"/>
                <a:sym typeface="Roboto"/>
              </a:defRPr>
            </a:lvl1pPr>
            <a:lvl2pPr lvl="1">
              <a:spcBef>
                <a:spcPts val="480"/>
              </a:spcBef>
              <a:buClr>
                <a:srgbClr val="6FA8DC"/>
              </a:buClr>
              <a:buSzPct val="100000"/>
              <a:buFont typeface="Roboto"/>
              <a:buChar char="▹"/>
              <a:defRPr sz="2400">
                <a:solidFill>
                  <a:srgbClr val="073763"/>
                </a:solidFill>
                <a:latin typeface="Roboto"/>
                <a:ea typeface="Roboto"/>
                <a:cs typeface="Roboto"/>
                <a:sym typeface="Roboto"/>
              </a:defRPr>
            </a:lvl2pPr>
            <a:lvl3pPr lvl="2">
              <a:spcBef>
                <a:spcPts val="480"/>
              </a:spcBef>
              <a:buClr>
                <a:srgbClr val="6FA8DC"/>
              </a:buClr>
              <a:buSzPct val="100000"/>
              <a:buFont typeface="Roboto"/>
              <a:buChar char="■"/>
              <a:defRPr sz="2400">
                <a:solidFill>
                  <a:srgbClr val="073763"/>
                </a:solidFill>
                <a:latin typeface="Roboto"/>
                <a:ea typeface="Roboto"/>
                <a:cs typeface="Roboto"/>
                <a:sym typeface="Roboto"/>
              </a:defRPr>
            </a:lvl3pPr>
            <a:lvl4pPr lvl="3">
              <a:spcBef>
                <a:spcPts val="360"/>
              </a:spcBef>
              <a:buClr>
                <a:srgbClr val="6FA8DC"/>
              </a:buClr>
              <a:buSzPct val="100000"/>
              <a:buFont typeface="Roboto"/>
              <a:buChar char="●"/>
              <a:defRPr sz="1800">
                <a:solidFill>
                  <a:srgbClr val="073763"/>
                </a:solidFill>
                <a:latin typeface="Roboto"/>
                <a:ea typeface="Roboto"/>
                <a:cs typeface="Roboto"/>
                <a:sym typeface="Roboto"/>
              </a:defRPr>
            </a:lvl4pPr>
            <a:lvl5pPr lvl="4">
              <a:spcBef>
                <a:spcPts val="360"/>
              </a:spcBef>
              <a:buClr>
                <a:srgbClr val="073763"/>
              </a:buClr>
              <a:buSzPct val="100000"/>
              <a:buFont typeface="Roboto"/>
              <a:buChar char="○"/>
              <a:defRPr sz="1800">
                <a:solidFill>
                  <a:srgbClr val="073763"/>
                </a:solidFill>
                <a:latin typeface="Roboto"/>
                <a:ea typeface="Roboto"/>
                <a:cs typeface="Roboto"/>
                <a:sym typeface="Roboto"/>
              </a:defRPr>
            </a:lvl5pPr>
            <a:lvl6pPr lvl="5">
              <a:spcBef>
                <a:spcPts val="360"/>
              </a:spcBef>
              <a:buClr>
                <a:srgbClr val="073763"/>
              </a:buClr>
              <a:buSzPct val="100000"/>
              <a:buFont typeface="Roboto"/>
              <a:buChar char="■"/>
              <a:defRPr sz="1800">
                <a:solidFill>
                  <a:srgbClr val="073763"/>
                </a:solidFill>
                <a:latin typeface="Roboto"/>
                <a:ea typeface="Roboto"/>
                <a:cs typeface="Roboto"/>
                <a:sym typeface="Roboto"/>
              </a:defRPr>
            </a:lvl6pPr>
            <a:lvl7pPr lvl="6">
              <a:spcBef>
                <a:spcPts val="360"/>
              </a:spcBef>
              <a:buClr>
                <a:srgbClr val="073763"/>
              </a:buClr>
              <a:buSzPct val="100000"/>
              <a:buFont typeface="Roboto"/>
              <a:buChar char="●"/>
              <a:defRPr sz="1800">
                <a:solidFill>
                  <a:srgbClr val="073763"/>
                </a:solidFill>
                <a:latin typeface="Roboto"/>
                <a:ea typeface="Roboto"/>
                <a:cs typeface="Roboto"/>
                <a:sym typeface="Roboto"/>
              </a:defRPr>
            </a:lvl7pPr>
            <a:lvl8pPr lvl="7">
              <a:spcBef>
                <a:spcPts val="360"/>
              </a:spcBef>
              <a:buClr>
                <a:srgbClr val="073763"/>
              </a:buClr>
              <a:buSzPct val="100000"/>
              <a:buFont typeface="Roboto"/>
              <a:buChar char="○"/>
              <a:defRPr sz="1800">
                <a:solidFill>
                  <a:srgbClr val="073763"/>
                </a:solidFill>
                <a:latin typeface="Roboto"/>
                <a:ea typeface="Roboto"/>
                <a:cs typeface="Roboto"/>
                <a:sym typeface="Roboto"/>
              </a:defRPr>
            </a:lvl8pPr>
            <a:lvl9pPr lvl="8">
              <a:spcBef>
                <a:spcPts val="360"/>
              </a:spcBef>
              <a:buClr>
                <a:srgbClr val="073763"/>
              </a:buClr>
              <a:buSzPct val="100000"/>
              <a:buFont typeface="Roboto"/>
              <a:buChar char="■"/>
              <a:defRPr sz="1800">
                <a:solidFill>
                  <a:srgbClr val="073763"/>
                </a:solidFill>
                <a:latin typeface="Roboto"/>
                <a:ea typeface="Roboto"/>
                <a:cs typeface="Roboto"/>
                <a:sym typeface="Roboto"/>
              </a:defRPr>
            </a:lvl9pPr>
          </a:lstStyle>
          <a:p/>
        </p:txBody>
      </p:sp>
      <p:sp>
        <p:nvSpPr>
          <p:cNvPr id="7" name="Shape 7"/>
          <p:cNvSpPr txBox="1"/>
          <p:nvPr>
            <p:ph idx="12" type="sldNum"/>
          </p:nvPr>
        </p:nvSpPr>
        <p:spPr>
          <a:xfrm>
            <a:off x="109075" y="146024"/>
            <a:ext cx="1807200" cy="1252800"/>
          </a:xfrm>
          <a:prstGeom prst="rect">
            <a:avLst/>
          </a:prstGeom>
          <a:noFill/>
          <a:ln>
            <a:noFill/>
          </a:ln>
        </p:spPr>
        <p:txBody>
          <a:bodyPr anchorCtr="0" anchor="t" bIns="91425" lIns="91425" rIns="91425" wrap="square" tIns="91425">
            <a:noAutofit/>
          </a:bodyPr>
          <a:lstStyle/>
          <a:p>
            <a:pPr lvl="0">
              <a:spcBef>
                <a:spcPts val="0"/>
              </a:spcBef>
              <a:buNone/>
            </a:pPr>
            <a:fld id="{00000000-1234-1234-1234-123412341234}" type="slidenum">
              <a:rPr b="1" lang="en" sz="9600">
                <a:solidFill>
                  <a:srgbClr val="0B5394"/>
                </a:solidFill>
                <a:latin typeface="Montserrat"/>
                <a:ea typeface="Montserrat"/>
                <a:cs typeface="Montserrat"/>
                <a:sym typeface="Montserrat"/>
              </a:rPr>
              <a:t>‹#›</a:t>
            </a:fld>
          </a:p>
        </p:txBody>
      </p:sp>
      <p:sp>
        <p:nvSpPr>
          <p:cNvPr id="8" name="Shape 8"/>
          <p:cNvSpPr txBox="1"/>
          <p:nvPr>
            <p:ph type="title"/>
          </p:nvPr>
        </p:nvSpPr>
        <p:spPr>
          <a:xfrm>
            <a:off x="203875" y="1626750"/>
            <a:ext cx="1712400" cy="857400"/>
          </a:xfrm>
          <a:prstGeom prst="rect">
            <a:avLst/>
          </a:prstGeom>
          <a:noFill/>
          <a:ln>
            <a:noFill/>
          </a:ln>
        </p:spPr>
        <p:txBody>
          <a:bodyPr anchorCtr="0" anchor="t" bIns="91425" lIns="91425" rIns="91425" wrap="square" tIns="91425"/>
          <a:lstStyle>
            <a:lvl1pPr lvl="0">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1pPr>
            <a:lvl2pPr lvl="1">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2pPr>
            <a:lvl3pPr lvl="2">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3pPr>
            <a:lvl4pPr lvl="3">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4pPr>
            <a:lvl5pPr lvl="4">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5pPr>
            <a:lvl6pPr lvl="5">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6pPr>
            <a:lvl7pPr lvl="6">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7pPr>
            <a:lvl8pPr lvl="7">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8pPr>
            <a:lvl9pPr lvl="8">
              <a:spcBef>
                <a:spcPts val="0"/>
              </a:spcBef>
              <a:buClr>
                <a:srgbClr val="FFFFFF"/>
              </a:buClr>
              <a:buSzPct val="100000"/>
              <a:buFont typeface="Montserrat"/>
              <a:buNone/>
              <a:defRPr b="1" sz="1800">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11.jpg"/><Relationship Id="rId6"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ctrTitle"/>
          </p:nvPr>
        </p:nvSpPr>
        <p:spPr>
          <a:xfrm>
            <a:off x="168150" y="2538650"/>
            <a:ext cx="8807700" cy="1159800"/>
          </a:xfrm>
          <a:prstGeom prst="rect">
            <a:avLst/>
          </a:prstGeom>
        </p:spPr>
        <p:txBody>
          <a:bodyPr anchorCtr="0" anchor="b" bIns="91425" lIns="91425" rIns="91425" wrap="square" tIns="91425">
            <a:noAutofit/>
          </a:bodyPr>
          <a:lstStyle/>
          <a:p>
            <a:pPr lvl="0" rtl="0" algn="ctr">
              <a:spcBef>
                <a:spcPts val="0"/>
              </a:spcBef>
              <a:buNone/>
            </a:pPr>
            <a:r>
              <a:rPr lang="en"/>
              <a:t>POV &amp; Experience Prototypes In Self Care</a:t>
            </a:r>
          </a:p>
        </p:txBody>
      </p:sp>
      <p:sp>
        <p:nvSpPr>
          <p:cNvPr id="62" name="Shape 62"/>
          <p:cNvSpPr txBox="1"/>
          <p:nvPr/>
        </p:nvSpPr>
        <p:spPr>
          <a:xfrm>
            <a:off x="294451" y="3892900"/>
            <a:ext cx="8555100" cy="784800"/>
          </a:xfrm>
          <a:prstGeom prst="rect">
            <a:avLst/>
          </a:prstGeom>
          <a:noFill/>
          <a:ln>
            <a:noFill/>
          </a:ln>
        </p:spPr>
        <p:txBody>
          <a:bodyPr anchorCtr="0" anchor="t" bIns="91425" lIns="91425" rIns="91425" wrap="square" tIns="91425">
            <a:noAutofit/>
          </a:bodyPr>
          <a:lstStyle/>
          <a:p>
            <a:pPr lvl="0" rtl="0" algn="ctr">
              <a:lnSpc>
                <a:spcPct val="150000"/>
              </a:lnSpc>
              <a:spcBef>
                <a:spcPts val="0"/>
              </a:spcBef>
              <a:buNone/>
            </a:pPr>
            <a:r>
              <a:rPr lang="en" sz="2000">
                <a:solidFill>
                  <a:schemeClr val="dk1"/>
                </a:solidFill>
                <a:latin typeface="Roboto"/>
                <a:ea typeface="Roboto"/>
                <a:cs typeface="Roboto"/>
                <a:sym typeface="Roboto"/>
              </a:rPr>
              <a:t>Education Section </a:t>
            </a:r>
          </a:p>
          <a:p>
            <a:pPr lvl="0" rtl="0" algn="ctr">
              <a:lnSpc>
                <a:spcPct val="150000"/>
              </a:lnSpc>
              <a:spcBef>
                <a:spcPts val="0"/>
              </a:spcBef>
              <a:buNone/>
            </a:pPr>
            <a:r>
              <a:rPr lang="en" sz="2000">
                <a:solidFill>
                  <a:schemeClr val="dk1"/>
                </a:solidFill>
                <a:latin typeface="Roboto"/>
                <a:ea typeface="Roboto"/>
                <a:cs typeface="Roboto"/>
                <a:sym typeface="Roboto"/>
              </a:rPr>
              <a:t>Ashwin Agarwal, Claire Shu, Josh Lange, Katherine Eisenbrand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idx="12" type="sldNum"/>
          </p:nvPr>
        </p:nvSpPr>
        <p:spPr>
          <a:xfrm>
            <a:off x="337675" y="222225"/>
            <a:ext cx="2612400" cy="1252800"/>
          </a:xfrm>
          <a:prstGeom prst="rect">
            <a:avLst/>
          </a:prstGeom>
        </p:spPr>
        <p:txBody>
          <a:bodyPr anchorCtr="0" anchor="t" bIns="91425" lIns="91425" rIns="91425" wrap="square" tIns="91425">
            <a:noAutofit/>
          </a:bodyPr>
          <a:lstStyle/>
          <a:p>
            <a:pPr lvl="0" rtl="0">
              <a:spcBef>
                <a:spcPts val="0"/>
              </a:spcBef>
              <a:buNone/>
            </a:pPr>
            <a:r>
              <a:rPr lang="en" sz="3500"/>
              <a:t>We met...</a:t>
            </a:r>
          </a:p>
        </p:txBody>
      </p:sp>
      <p:sp>
        <p:nvSpPr>
          <p:cNvPr id="125" name="Shape 125"/>
          <p:cNvSpPr txBox="1"/>
          <p:nvPr>
            <p:ph idx="12" type="sldNum"/>
          </p:nvPr>
        </p:nvSpPr>
        <p:spPr>
          <a:xfrm>
            <a:off x="337675" y="1351275"/>
            <a:ext cx="7603500" cy="1252800"/>
          </a:xfrm>
          <a:prstGeom prst="rect">
            <a:avLst/>
          </a:prstGeom>
        </p:spPr>
        <p:txBody>
          <a:bodyPr anchorCtr="0" anchor="t" bIns="91425" lIns="91425" rIns="91425" wrap="square" tIns="91425">
            <a:noAutofit/>
          </a:bodyPr>
          <a:lstStyle/>
          <a:p>
            <a:pPr lvl="0" rtl="0">
              <a:spcBef>
                <a:spcPts val="0"/>
              </a:spcBef>
              <a:buNone/>
            </a:pPr>
            <a:r>
              <a:rPr lang="en" sz="3500"/>
              <a:t>We were amazed to realize...</a:t>
            </a:r>
          </a:p>
        </p:txBody>
      </p:sp>
      <p:sp>
        <p:nvSpPr>
          <p:cNvPr id="126" name="Shape 126"/>
          <p:cNvSpPr txBox="1"/>
          <p:nvPr>
            <p:ph idx="12" type="sldNum"/>
          </p:nvPr>
        </p:nvSpPr>
        <p:spPr>
          <a:xfrm>
            <a:off x="337675" y="2654850"/>
            <a:ext cx="7603500" cy="1252800"/>
          </a:xfrm>
          <a:prstGeom prst="rect">
            <a:avLst/>
          </a:prstGeom>
        </p:spPr>
        <p:txBody>
          <a:bodyPr anchorCtr="0" anchor="t" bIns="91425" lIns="91425" rIns="91425" wrap="square" tIns="91425">
            <a:noAutofit/>
          </a:bodyPr>
          <a:lstStyle/>
          <a:p>
            <a:pPr lvl="0" rtl="0">
              <a:spcBef>
                <a:spcPts val="0"/>
              </a:spcBef>
              <a:buNone/>
            </a:pPr>
            <a:r>
              <a:rPr lang="en" sz="3500"/>
              <a:t>It would be game changing if...</a:t>
            </a:r>
          </a:p>
        </p:txBody>
      </p:sp>
      <p:sp>
        <p:nvSpPr>
          <p:cNvPr id="127" name="Shape 127"/>
          <p:cNvSpPr txBox="1"/>
          <p:nvPr/>
        </p:nvSpPr>
        <p:spPr>
          <a:xfrm>
            <a:off x="673400" y="859725"/>
            <a:ext cx="6931500" cy="615300"/>
          </a:xfrm>
          <a:prstGeom prst="rect">
            <a:avLst/>
          </a:prstGeom>
          <a:noFill/>
          <a:ln>
            <a:noFill/>
          </a:ln>
        </p:spPr>
        <p:txBody>
          <a:bodyPr anchorCtr="0" anchor="t" bIns="91425" lIns="91425" rIns="91425" wrap="square" tIns="91425">
            <a:noAutofit/>
          </a:bodyPr>
          <a:lstStyle/>
          <a:p>
            <a:pPr lvl="0" rtl="0">
              <a:spcBef>
                <a:spcPts val="0"/>
              </a:spcBef>
              <a:buNone/>
            </a:pPr>
            <a:r>
              <a:rPr lang="en" sz="3000">
                <a:solidFill>
                  <a:srgbClr val="1C4587"/>
                </a:solidFill>
                <a:latin typeface="Proxima Nova"/>
                <a:ea typeface="Proxima Nova"/>
                <a:cs typeface="Proxima Nova"/>
                <a:sym typeface="Proxima Nova"/>
              </a:rPr>
              <a:t>a</a:t>
            </a:r>
            <a:r>
              <a:rPr lang="en" sz="3000">
                <a:solidFill>
                  <a:srgbClr val="1C4587"/>
                </a:solidFill>
                <a:latin typeface="Proxima Nova"/>
                <a:ea typeface="Proxima Nova"/>
                <a:cs typeface="Proxima Nova"/>
                <a:sym typeface="Proxima Nova"/>
              </a:rPr>
              <a:t> senior Bridge Peer Counselor</a:t>
            </a:r>
          </a:p>
        </p:txBody>
      </p:sp>
      <p:sp>
        <p:nvSpPr>
          <p:cNvPr id="128" name="Shape 128"/>
          <p:cNvSpPr txBox="1"/>
          <p:nvPr/>
        </p:nvSpPr>
        <p:spPr>
          <a:xfrm>
            <a:off x="673400" y="2064975"/>
            <a:ext cx="7011300" cy="615300"/>
          </a:xfrm>
          <a:prstGeom prst="rect">
            <a:avLst/>
          </a:prstGeom>
          <a:noFill/>
          <a:ln>
            <a:noFill/>
          </a:ln>
        </p:spPr>
        <p:txBody>
          <a:bodyPr anchorCtr="0" anchor="t" bIns="91425" lIns="91425" rIns="91425" wrap="square" tIns="91425">
            <a:noAutofit/>
          </a:bodyPr>
          <a:lstStyle/>
          <a:p>
            <a:pPr lvl="0" rtl="0">
              <a:spcBef>
                <a:spcPts val="0"/>
              </a:spcBef>
              <a:buNone/>
            </a:pPr>
            <a:r>
              <a:rPr lang="en" sz="3000">
                <a:solidFill>
                  <a:srgbClr val="1C4587"/>
                </a:solidFill>
                <a:latin typeface="Proxima Nova"/>
                <a:ea typeface="Proxima Nova"/>
                <a:cs typeface="Proxima Nova"/>
                <a:sym typeface="Proxima Nova"/>
              </a:rPr>
              <a:t>that he feels self-care varies widely</a:t>
            </a:r>
          </a:p>
        </p:txBody>
      </p:sp>
      <p:sp>
        <p:nvSpPr>
          <p:cNvPr id="129" name="Shape 129"/>
          <p:cNvSpPr txBox="1"/>
          <p:nvPr/>
        </p:nvSpPr>
        <p:spPr>
          <a:xfrm>
            <a:off x="673400" y="3371875"/>
            <a:ext cx="7011300" cy="615300"/>
          </a:xfrm>
          <a:prstGeom prst="rect">
            <a:avLst/>
          </a:prstGeom>
          <a:noFill/>
          <a:ln>
            <a:noFill/>
          </a:ln>
        </p:spPr>
        <p:txBody>
          <a:bodyPr anchorCtr="0" anchor="t" bIns="91425" lIns="91425" rIns="91425" wrap="square" tIns="91425">
            <a:noAutofit/>
          </a:bodyPr>
          <a:lstStyle/>
          <a:p>
            <a:pPr lvl="0" rtl="0">
              <a:spcBef>
                <a:spcPts val="0"/>
              </a:spcBef>
              <a:buNone/>
            </a:pPr>
            <a:r>
              <a:rPr lang="en" sz="3000">
                <a:solidFill>
                  <a:srgbClr val="1C4587"/>
                </a:solidFill>
                <a:latin typeface="Proxima Nova"/>
                <a:ea typeface="Proxima Nova"/>
                <a:cs typeface="Proxima Nova"/>
                <a:sym typeface="Proxima Nova"/>
              </a:rPr>
              <a:t>we could teach people self-care methods based on their own preferences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idx="4294967295" type="ctrTitle"/>
          </p:nvPr>
        </p:nvSpPr>
        <p:spPr>
          <a:xfrm>
            <a:off x="367950" y="364825"/>
            <a:ext cx="5916600" cy="894900"/>
          </a:xfrm>
          <a:prstGeom prst="rect">
            <a:avLst/>
          </a:prstGeom>
        </p:spPr>
        <p:txBody>
          <a:bodyPr anchorCtr="0" anchor="t" bIns="91425" lIns="91425" rIns="91425" wrap="square" tIns="91425">
            <a:noAutofit/>
          </a:bodyPr>
          <a:lstStyle/>
          <a:p>
            <a:pPr lvl="0" rtl="0" algn="l">
              <a:spcBef>
                <a:spcPts val="0"/>
              </a:spcBef>
              <a:buNone/>
            </a:pPr>
            <a:r>
              <a:rPr lang="en" sz="3500"/>
              <a:t>How might we...</a:t>
            </a:r>
          </a:p>
        </p:txBody>
      </p:sp>
      <p:sp>
        <p:nvSpPr>
          <p:cNvPr id="135" name="Shape 135"/>
          <p:cNvSpPr txBox="1"/>
          <p:nvPr>
            <p:ph idx="4294967295" type="subTitle"/>
          </p:nvPr>
        </p:nvSpPr>
        <p:spPr>
          <a:xfrm>
            <a:off x="489000" y="2179354"/>
            <a:ext cx="8166000" cy="784800"/>
          </a:xfrm>
          <a:prstGeom prst="rect">
            <a:avLst/>
          </a:prstGeom>
        </p:spPr>
        <p:txBody>
          <a:bodyPr anchorCtr="0" anchor="t" bIns="91425" lIns="91425" rIns="91425" wrap="square" tIns="91425">
            <a:noAutofit/>
          </a:bodyPr>
          <a:lstStyle/>
          <a:p>
            <a:pPr lvl="0" rtl="0">
              <a:spcBef>
                <a:spcPts val="0"/>
              </a:spcBef>
              <a:buNone/>
            </a:pPr>
            <a:r>
              <a:rPr lang="en" sz="2800"/>
              <a:t>help people discover what self-care methods work for them?</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idx="12" type="sldNum"/>
          </p:nvPr>
        </p:nvSpPr>
        <p:spPr>
          <a:xfrm>
            <a:off x="337675" y="222225"/>
            <a:ext cx="2612400" cy="1252800"/>
          </a:xfrm>
          <a:prstGeom prst="rect">
            <a:avLst/>
          </a:prstGeom>
        </p:spPr>
        <p:txBody>
          <a:bodyPr anchorCtr="0" anchor="t" bIns="91425" lIns="91425" rIns="91425" wrap="square" tIns="91425">
            <a:noAutofit/>
          </a:bodyPr>
          <a:lstStyle/>
          <a:p>
            <a:pPr lvl="0" rtl="0">
              <a:spcBef>
                <a:spcPts val="0"/>
              </a:spcBef>
              <a:buNone/>
            </a:pPr>
            <a:r>
              <a:rPr lang="en" sz="3500"/>
              <a:t>We met...</a:t>
            </a:r>
          </a:p>
        </p:txBody>
      </p:sp>
      <p:sp>
        <p:nvSpPr>
          <p:cNvPr id="141" name="Shape 141"/>
          <p:cNvSpPr txBox="1"/>
          <p:nvPr>
            <p:ph idx="12" type="sldNum"/>
          </p:nvPr>
        </p:nvSpPr>
        <p:spPr>
          <a:xfrm>
            <a:off x="337675" y="1351275"/>
            <a:ext cx="7603500" cy="1252800"/>
          </a:xfrm>
          <a:prstGeom prst="rect">
            <a:avLst/>
          </a:prstGeom>
        </p:spPr>
        <p:txBody>
          <a:bodyPr anchorCtr="0" anchor="t" bIns="91425" lIns="91425" rIns="91425" wrap="square" tIns="91425">
            <a:noAutofit/>
          </a:bodyPr>
          <a:lstStyle/>
          <a:p>
            <a:pPr lvl="0" rtl="0">
              <a:spcBef>
                <a:spcPts val="0"/>
              </a:spcBef>
              <a:buNone/>
            </a:pPr>
            <a:r>
              <a:rPr lang="en" sz="3500"/>
              <a:t>We were amazed to realize...</a:t>
            </a:r>
          </a:p>
        </p:txBody>
      </p:sp>
      <p:sp>
        <p:nvSpPr>
          <p:cNvPr id="142" name="Shape 142"/>
          <p:cNvSpPr txBox="1"/>
          <p:nvPr>
            <p:ph idx="12" type="sldNum"/>
          </p:nvPr>
        </p:nvSpPr>
        <p:spPr>
          <a:xfrm>
            <a:off x="337675" y="2886775"/>
            <a:ext cx="7603500" cy="1252800"/>
          </a:xfrm>
          <a:prstGeom prst="rect">
            <a:avLst/>
          </a:prstGeom>
        </p:spPr>
        <p:txBody>
          <a:bodyPr anchorCtr="0" anchor="t" bIns="91425" lIns="91425" rIns="91425" wrap="square" tIns="91425">
            <a:noAutofit/>
          </a:bodyPr>
          <a:lstStyle/>
          <a:p>
            <a:pPr lvl="0" rtl="0">
              <a:spcBef>
                <a:spcPts val="0"/>
              </a:spcBef>
              <a:buNone/>
            </a:pPr>
            <a:r>
              <a:rPr lang="en" sz="3500"/>
              <a:t>It would be game changing if...</a:t>
            </a:r>
          </a:p>
        </p:txBody>
      </p:sp>
      <p:sp>
        <p:nvSpPr>
          <p:cNvPr id="143" name="Shape 143"/>
          <p:cNvSpPr txBox="1"/>
          <p:nvPr/>
        </p:nvSpPr>
        <p:spPr>
          <a:xfrm>
            <a:off x="673400" y="859725"/>
            <a:ext cx="6931500" cy="615300"/>
          </a:xfrm>
          <a:prstGeom prst="rect">
            <a:avLst/>
          </a:prstGeom>
          <a:noFill/>
          <a:ln>
            <a:noFill/>
          </a:ln>
        </p:spPr>
        <p:txBody>
          <a:bodyPr anchorCtr="0" anchor="t" bIns="91425" lIns="91425" rIns="91425" wrap="square" tIns="91425">
            <a:noAutofit/>
          </a:bodyPr>
          <a:lstStyle/>
          <a:p>
            <a:pPr lvl="0" rtl="0">
              <a:spcBef>
                <a:spcPts val="0"/>
              </a:spcBef>
              <a:buNone/>
            </a:pPr>
            <a:r>
              <a:rPr lang="en" sz="3000">
                <a:solidFill>
                  <a:srgbClr val="1C4587"/>
                </a:solidFill>
                <a:latin typeface="Proxima Nova"/>
                <a:ea typeface="Proxima Nova"/>
                <a:cs typeface="Proxima Nova"/>
                <a:sym typeface="Proxima Nova"/>
              </a:rPr>
              <a:t>a</a:t>
            </a:r>
            <a:r>
              <a:rPr lang="en" sz="3000">
                <a:solidFill>
                  <a:srgbClr val="1C4587"/>
                </a:solidFill>
                <a:latin typeface="Proxima Nova"/>
                <a:ea typeface="Proxima Nova"/>
                <a:cs typeface="Proxima Nova"/>
                <a:sym typeface="Proxima Nova"/>
              </a:rPr>
              <a:t> senior Bridge Peer Counselor</a:t>
            </a:r>
          </a:p>
        </p:txBody>
      </p:sp>
      <p:sp>
        <p:nvSpPr>
          <p:cNvPr id="144" name="Shape 144"/>
          <p:cNvSpPr txBox="1"/>
          <p:nvPr/>
        </p:nvSpPr>
        <p:spPr>
          <a:xfrm>
            <a:off x="651650" y="1937250"/>
            <a:ext cx="7011300" cy="615300"/>
          </a:xfrm>
          <a:prstGeom prst="rect">
            <a:avLst/>
          </a:prstGeom>
          <a:noFill/>
          <a:ln>
            <a:noFill/>
          </a:ln>
        </p:spPr>
        <p:txBody>
          <a:bodyPr anchorCtr="0" anchor="t" bIns="91425" lIns="91425" rIns="91425" wrap="square" tIns="91425">
            <a:noAutofit/>
          </a:bodyPr>
          <a:lstStyle/>
          <a:p>
            <a:pPr lvl="0" rtl="0">
              <a:spcBef>
                <a:spcPts val="0"/>
              </a:spcBef>
              <a:buNone/>
            </a:pPr>
            <a:r>
              <a:rPr lang="en" sz="3000">
                <a:solidFill>
                  <a:srgbClr val="1C4587"/>
                </a:solidFill>
                <a:latin typeface="Proxima Nova"/>
                <a:ea typeface="Proxima Nova"/>
                <a:cs typeface="Proxima Nova"/>
                <a:sym typeface="Proxima Nova"/>
              </a:rPr>
              <a:t>t</a:t>
            </a:r>
            <a:r>
              <a:rPr lang="en" sz="3000">
                <a:solidFill>
                  <a:srgbClr val="1C4587"/>
                </a:solidFill>
                <a:latin typeface="Proxima Nova"/>
                <a:ea typeface="Proxima Nova"/>
                <a:cs typeface="Proxima Nova"/>
                <a:sym typeface="Proxima Nova"/>
              </a:rPr>
              <a:t>hat he believes self-care is best when it’s a social norm</a:t>
            </a:r>
          </a:p>
        </p:txBody>
      </p:sp>
      <p:sp>
        <p:nvSpPr>
          <p:cNvPr id="145" name="Shape 145"/>
          <p:cNvSpPr txBox="1"/>
          <p:nvPr/>
        </p:nvSpPr>
        <p:spPr>
          <a:xfrm>
            <a:off x="673400" y="3524275"/>
            <a:ext cx="7011300" cy="615300"/>
          </a:xfrm>
          <a:prstGeom prst="rect">
            <a:avLst/>
          </a:prstGeom>
          <a:noFill/>
          <a:ln>
            <a:noFill/>
          </a:ln>
        </p:spPr>
        <p:txBody>
          <a:bodyPr anchorCtr="0" anchor="t" bIns="91425" lIns="91425" rIns="91425" wrap="square" tIns="91425">
            <a:noAutofit/>
          </a:bodyPr>
          <a:lstStyle/>
          <a:p>
            <a:pPr lvl="0" rtl="0">
              <a:spcBef>
                <a:spcPts val="0"/>
              </a:spcBef>
              <a:buNone/>
            </a:pPr>
            <a:r>
              <a:rPr lang="en" sz="3000">
                <a:solidFill>
                  <a:srgbClr val="1C4587"/>
                </a:solidFill>
                <a:latin typeface="Proxima Nova"/>
                <a:ea typeface="Proxima Nova"/>
                <a:cs typeface="Proxima Nova"/>
                <a:sym typeface="Proxima Nova"/>
              </a:rPr>
              <a:t>w</a:t>
            </a:r>
            <a:r>
              <a:rPr lang="en" sz="3000">
                <a:solidFill>
                  <a:srgbClr val="1C4587"/>
                </a:solidFill>
                <a:latin typeface="Proxima Nova"/>
                <a:ea typeface="Proxima Nova"/>
                <a:cs typeface="Proxima Nova"/>
                <a:sym typeface="Proxima Nova"/>
              </a:rPr>
              <a:t>e could teach self-care to communities rather than individuals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idx="4294967295" type="ctrTitle"/>
          </p:nvPr>
        </p:nvSpPr>
        <p:spPr>
          <a:xfrm>
            <a:off x="367950" y="364825"/>
            <a:ext cx="5916600" cy="894900"/>
          </a:xfrm>
          <a:prstGeom prst="rect">
            <a:avLst/>
          </a:prstGeom>
        </p:spPr>
        <p:txBody>
          <a:bodyPr anchorCtr="0" anchor="t" bIns="91425" lIns="91425" rIns="91425" wrap="square" tIns="91425">
            <a:noAutofit/>
          </a:bodyPr>
          <a:lstStyle/>
          <a:p>
            <a:pPr lvl="0" rtl="0" algn="l">
              <a:spcBef>
                <a:spcPts val="0"/>
              </a:spcBef>
              <a:buNone/>
            </a:pPr>
            <a:r>
              <a:rPr lang="en" sz="3500"/>
              <a:t>How might we...</a:t>
            </a:r>
          </a:p>
        </p:txBody>
      </p:sp>
      <p:sp>
        <p:nvSpPr>
          <p:cNvPr id="151" name="Shape 151"/>
          <p:cNvSpPr txBox="1"/>
          <p:nvPr>
            <p:ph idx="4294967295" type="subTitle"/>
          </p:nvPr>
        </p:nvSpPr>
        <p:spPr>
          <a:xfrm>
            <a:off x="489000" y="2179354"/>
            <a:ext cx="8166000" cy="784800"/>
          </a:xfrm>
          <a:prstGeom prst="rect">
            <a:avLst/>
          </a:prstGeom>
        </p:spPr>
        <p:txBody>
          <a:bodyPr anchorCtr="0" anchor="t" bIns="91425" lIns="91425" rIns="91425" wrap="square" tIns="91425">
            <a:noAutofit/>
          </a:bodyPr>
          <a:lstStyle/>
          <a:p>
            <a:pPr lvl="0" rtl="0">
              <a:spcBef>
                <a:spcPts val="0"/>
              </a:spcBef>
              <a:buNone/>
            </a:pPr>
            <a:r>
              <a:rPr lang="en" sz="2800"/>
              <a:t>incorporate other people into the learning process of discovering best self-care methods and establish it as a community norm?</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ctrTitle"/>
          </p:nvPr>
        </p:nvSpPr>
        <p:spPr>
          <a:xfrm>
            <a:off x="2472000" y="3734300"/>
            <a:ext cx="4200000" cy="1159800"/>
          </a:xfrm>
          <a:prstGeom prst="rect">
            <a:avLst/>
          </a:prstGeom>
        </p:spPr>
        <p:txBody>
          <a:bodyPr anchorCtr="0" anchor="b" bIns="91425" lIns="91425" rIns="91425" wrap="square" tIns="91425">
            <a:noAutofit/>
          </a:bodyPr>
          <a:lstStyle/>
          <a:p>
            <a:pPr lvl="0">
              <a:spcBef>
                <a:spcPts val="0"/>
              </a:spcBef>
              <a:buNone/>
            </a:pPr>
            <a:r>
              <a:rPr lang="en"/>
              <a:t>Experience</a:t>
            </a:r>
          </a:p>
          <a:p>
            <a:pPr lvl="0" rtl="0">
              <a:spcBef>
                <a:spcPts val="0"/>
              </a:spcBef>
              <a:buNone/>
            </a:pPr>
            <a:r>
              <a:rPr lang="en"/>
              <a:t>Prototypes</a:t>
            </a:r>
          </a:p>
        </p:txBody>
      </p:sp>
      <p:pic>
        <p:nvPicPr>
          <p:cNvPr id="157" name="Shape 157"/>
          <p:cNvPicPr preferRelativeResize="0"/>
          <p:nvPr/>
        </p:nvPicPr>
        <p:blipFill>
          <a:blip r:embed="rId3">
            <a:alphaModFix/>
          </a:blip>
          <a:stretch>
            <a:fillRect/>
          </a:stretch>
        </p:blipFill>
        <p:spPr>
          <a:xfrm>
            <a:off x="1142100" y="452825"/>
            <a:ext cx="7138449" cy="2745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Shape 162"/>
          <p:cNvPicPr preferRelativeResize="0"/>
          <p:nvPr/>
        </p:nvPicPr>
        <p:blipFill>
          <a:blip r:embed="rId3">
            <a:alphaModFix/>
          </a:blip>
          <a:stretch>
            <a:fillRect/>
          </a:stretch>
        </p:blipFill>
        <p:spPr>
          <a:xfrm>
            <a:off x="2118687" y="1134938"/>
            <a:ext cx="3368051" cy="2526023"/>
          </a:xfrm>
          <a:prstGeom prst="rect">
            <a:avLst/>
          </a:prstGeom>
          <a:noFill/>
          <a:ln>
            <a:noFill/>
          </a:ln>
        </p:spPr>
      </p:pic>
      <p:pic>
        <p:nvPicPr>
          <p:cNvPr id="163" name="Shape 163"/>
          <p:cNvPicPr preferRelativeResize="0"/>
          <p:nvPr/>
        </p:nvPicPr>
        <p:blipFill>
          <a:blip r:embed="rId4">
            <a:alphaModFix/>
          </a:blip>
          <a:stretch>
            <a:fillRect/>
          </a:stretch>
        </p:blipFill>
        <p:spPr>
          <a:xfrm>
            <a:off x="5689150" y="1134931"/>
            <a:ext cx="3368051" cy="2526045"/>
          </a:xfrm>
          <a:prstGeom prst="rect">
            <a:avLst/>
          </a:prstGeom>
          <a:noFill/>
          <a:ln>
            <a:noFill/>
          </a:ln>
        </p:spPr>
      </p:pic>
      <p:sp>
        <p:nvSpPr>
          <p:cNvPr id="164" name="Shape 164"/>
          <p:cNvSpPr txBox="1"/>
          <p:nvPr/>
        </p:nvSpPr>
        <p:spPr>
          <a:xfrm>
            <a:off x="2182775" y="-76200"/>
            <a:ext cx="3292200" cy="1398900"/>
          </a:xfrm>
          <a:prstGeom prst="rect">
            <a:avLst/>
          </a:prstGeom>
          <a:noFill/>
          <a:ln>
            <a:noFill/>
          </a:ln>
        </p:spPr>
        <p:txBody>
          <a:bodyPr anchorCtr="0" anchor="ctr" bIns="91425" lIns="91425" rIns="91425" wrap="square" tIns="91425">
            <a:noAutofit/>
          </a:bodyPr>
          <a:lstStyle/>
          <a:p>
            <a:pPr lvl="0" rtl="0">
              <a:lnSpc>
                <a:spcPct val="100000"/>
              </a:lnSpc>
              <a:spcBef>
                <a:spcPts val="600"/>
              </a:spcBef>
              <a:buNone/>
            </a:pPr>
            <a:r>
              <a:rPr lang="en" sz="2600">
                <a:solidFill>
                  <a:srgbClr val="073763"/>
                </a:solidFill>
                <a:latin typeface="Roboto"/>
                <a:ea typeface="Roboto"/>
                <a:cs typeface="Roboto"/>
                <a:sym typeface="Roboto"/>
              </a:rPr>
              <a:t>Step 1: Regular to do list</a:t>
            </a:r>
          </a:p>
        </p:txBody>
      </p:sp>
      <p:sp>
        <p:nvSpPr>
          <p:cNvPr id="165" name="Shape 165"/>
          <p:cNvSpPr txBox="1"/>
          <p:nvPr/>
        </p:nvSpPr>
        <p:spPr>
          <a:xfrm>
            <a:off x="5741475" y="-57675"/>
            <a:ext cx="3368100" cy="1252800"/>
          </a:xfrm>
          <a:prstGeom prst="rect">
            <a:avLst/>
          </a:prstGeom>
          <a:noFill/>
          <a:ln>
            <a:noFill/>
          </a:ln>
        </p:spPr>
        <p:txBody>
          <a:bodyPr anchorCtr="0" anchor="ctr" bIns="91425" lIns="91425" rIns="91425" wrap="square" tIns="91425">
            <a:noAutofit/>
          </a:bodyPr>
          <a:lstStyle/>
          <a:p>
            <a:pPr lvl="0" rtl="0">
              <a:lnSpc>
                <a:spcPct val="100000"/>
              </a:lnSpc>
              <a:spcBef>
                <a:spcPts val="600"/>
              </a:spcBef>
              <a:buNone/>
            </a:pPr>
            <a:r>
              <a:rPr lang="en" sz="2600">
                <a:solidFill>
                  <a:srgbClr val="073763"/>
                </a:solidFill>
                <a:latin typeface="Roboto"/>
                <a:ea typeface="Roboto"/>
                <a:cs typeface="Roboto"/>
                <a:sym typeface="Roboto"/>
              </a:rPr>
              <a:t>Step 2: Eisenhower Matrix</a:t>
            </a:r>
          </a:p>
        </p:txBody>
      </p:sp>
      <p:sp>
        <p:nvSpPr>
          <p:cNvPr id="166" name="Shape 166"/>
          <p:cNvSpPr txBox="1"/>
          <p:nvPr>
            <p:ph type="title"/>
          </p:nvPr>
        </p:nvSpPr>
        <p:spPr>
          <a:xfrm>
            <a:off x="261475" y="2143050"/>
            <a:ext cx="1983600" cy="857400"/>
          </a:xfrm>
          <a:prstGeom prst="rect">
            <a:avLst/>
          </a:prstGeom>
        </p:spPr>
        <p:txBody>
          <a:bodyPr anchorCtr="0" anchor="t" bIns="91425" lIns="91425" rIns="91425" wrap="square" tIns="91425">
            <a:noAutofit/>
          </a:bodyPr>
          <a:lstStyle/>
          <a:p>
            <a:pPr lvl="0" rtl="0">
              <a:spcBef>
                <a:spcPts val="0"/>
              </a:spcBef>
              <a:buNone/>
            </a:pPr>
            <a:r>
              <a:rPr lang="en" sz="2000"/>
              <a:t>Eisenhower Priorities</a:t>
            </a:r>
          </a:p>
          <a:p>
            <a:pPr lvl="0" rtl="0">
              <a:spcBef>
                <a:spcPts val="0"/>
              </a:spcBef>
              <a:buNone/>
            </a:pPr>
            <a:r>
              <a:rPr lang="en" sz="2000"/>
              <a:t>Prototype</a:t>
            </a:r>
          </a:p>
        </p:txBody>
      </p:sp>
      <p:sp>
        <p:nvSpPr>
          <p:cNvPr id="167" name="Shape 167"/>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rtl="0">
              <a:spcBef>
                <a:spcPts val="0"/>
              </a:spcBef>
              <a:buNone/>
            </a:pPr>
            <a:r>
              <a:rPr lang="en" sz="8000"/>
              <a:t>#1</a:t>
            </a:r>
          </a:p>
        </p:txBody>
      </p:sp>
      <p:sp>
        <p:nvSpPr>
          <p:cNvPr id="168" name="Shape 168"/>
          <p:cNvSpPr txBox="1"/>
          <p:nvPr/>
        </p:nvSpPr>
        <p:spPr>
          <a:xfrm>
            <a:off x="2600725" y="3702325"/>
            <a:ext cx="6049200" cy="1398900"/>
          </a:xfrm>
          <a:prstGeom prst="rect">
            <a:avLst/>
          </a:prstGeom>
          <a:noFill/>
          <a:ln>
            <a:noFill/>
          </a:ln>
        </p:spPr>
        <p:txBody>
          <a:bodyPr anchorCtr="0" anchor="ctr" bIns="91425" lIns="91425" rIns="91425" wrap="square" tIns="91425">
            <a:noAutofit/>
          </a:bodyPr>
          <a:lstStyle/>
          <a:p>
            <a:pPr indent="-393700" lvl="0" marL="457200" rtl="0">
              <a:lnSpc>
                <a:spcPct val="100000"/>
              </a:lnSpc>
              <a:spcBef>
                <a:spcPts val="600"/>
              </a:spcBef>
              <a:buClr>
                <a:srgbClr val="6FA8DC"/>
              </a:buClr>
              <a:buSzPct val="100000"/>
              <a:buFont typeface="Roboto"/>
              <a:buChar char="▸"/>
            </a:pPr>
            <a:r>
              <a:rPr lang="en" sz="2600">
                <a:solidFill>
                  <a:srgbClr val="073763"/>
                </a:solidFill>
                <a:latin typeface="Roboto"/>
                <a:ea typeface="Roboto"/>
                <a:cs typeface="Roboto"/>
                <a:sym typeface="Roboto"/>
              </a:rPr>
              <a:t>Based on our POV - prioritizing as self-care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261475" y="2143050"/>
            <a:ext cx="1983600" cy="857400"/>
          </a:xfrm>
          <a:prstGeom prst="rect">
            <a:avLst/>
          </a:prstGeom>
        </p:spPr>
        <p:txBody>
          <a:bodyPr anchorCtr="0" anchor="t" bIns="91425" lIns="91425" rIns="91425" wrap="square" tIns="91425">
            <a:noAutofit/>
          </a:bodyPr>
          <a:lstStyle/>
          <a:p>
            <a:pPr lvl="0" rtl="0">
              <a:spcBef>
                <a:spcPts val="0"/>
              </a:spcBef>
              <a:buNone/>
            </a:pPr>
            <a:r>
              <a:rPr lang="en" sz="2000"/>
              <a:t>Eisenhower Priorities</a:t>
            </a:r>
          </a:p>
          <a:p>
            <a:pPr lvl="0" rtl="0">
              <a:spcBef>
                <a:spcPts val="0"/>
              </a:spcBef>
              <a:buNone/>
            </a:pPr>
            <a:r>
              <a:rPr lang="en" sz="2000"/>
              <a:t>Prototype</a:t>
            </a:r>
          </a:p>
        </p:txBody>
      </p:sp>
      <p:sp>
        <p:nvSpPr>
          <p:cNvPr id="174" name="Shape 174"/>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rtl="0">
              <a:spcBef>
                <a:spcPts val="0"/>
              </a:spcBef>
              <a:buNone/>
            </a:pPr>
            <a:r>
              <a:rPr lang="en" sz="8000"/>
              <a:t>#1</a:t>
            </a:r>
          </a:p>
        </p:txBody>
      </p:sp>
      <p:sp>
        <p:nvSpPr>
          <p:cNvPr id="175" name="Shape 175"/>
          <p:cNvSpPr txBox="1"/>
          <p:nvPr>
            <p:ph idx="1" type="body"/>
          </p:nvPr>
        </p:nvSpPr>
        <p:spPr>
          <a:xfrm>
            <a:off x="2874625" y="275339"/>
            <a:ext cx="5562000" cy="4428300"/>
          </a:xfrm>
          <a:prstGeom prst="rect">
            <a:avLst/>
          </a:prstGeom>
        </p:spPr>
        <p:txBody>
          <a:bodyPr anchorCtr="0" anchor="t" bIns="91425" lIns="91425" rIns="91425" wrap="square" tIns="91425">
            <a:noAutofit/>
          </a:bodyPr>
          <a:lstStyle/>
          <a:p>
            <a:pPr indent="-419100" lvl="0" marL="457200" rtl="0">
              <a:lnSpc>
                <a:spcPct val="150000"/>
              </a:lnSpc>
              <a:spcBef>
                <a:spcPts val="0"/>
              </a:spcBef>
            </a:pPr>
            <a:r>
              <a:rPr lang="en"/>
              <a:t>All felt it was helpful</a:t>
            </a:r>
          </a:p>
          <a:p>
            <a:pPr indent="-419100" lvl="0" marL="457200" rtl="0">
              <a:lnSpc>
                <a:spcPct val="150000"/>
              </a:lnSpc>
              <a:spcBef>
                <a:spcPts val="0"/>
              </a:spcBef>
            </a:pPr>
            <a:r>
              <a:rPr lang="en"/>
              <a:t>Intuitive?</a:t>
            </a:r>
          </a:p>
          <a:p>
            <a:pPr indent="-419100" lvl="0" marL="457200" rtl="0">
              <a:lnSpc>
                <a:spcPct val="150000"/>
              </a:lnSpc>
              <a:spcBef>
                <a:spcPts val="0"/>
              </a:spcBef>
            </a:pPr>
            <a:r>
              <a:rPr lang="en"/>
              <a:t>People do need to prioritize their task, but it’s already intuitive (especially for Stanford students)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nvSpPr>
        <p:spPr>
          <a:xfrm>
            <a:off x="2182775" y="-76200"/>
            <a:ext cx="3292200" cy="1398900"/>
          </a:xfrm>
          <a:prstGeom prst="rect">
            <a:avLst/>
          </a:prstGeom>
          <a:noFill/>
          <a:ln>
            <a:noFill/>
          </a:ln>
        </p:spPr>
        <p:txBody>
          <a:bodyPr anchorCtr="0" anchor="ctr" bIns="91425" lIns="91425" rIns="91425" wrap="square" tIns="91425">
            <a:noAutofit/>
          </a:bodyPr>
          <a:lstStyle/>
          <a:p>
            <a:pPr lvl="0" rtl="0">
              <a:lnSpc>
                <a:spcPct val="100000"/>
              </a:lnSpc>
              <a:spcBef>
                <a:spcPts val="600"/>
              </a:spcBef>
              <a:buNone/>
            </a:pPr>
            <a:r>
              <a:rPr lang="en" sz="2600">
                <a:solidFill>
                  <a:srgbClr val="073763"/>
                </a:solidFill>
                <a:latin typeface="Roboto"/>
                <a:ea typeface="Roboto"/>
                <a:cs typeface="Roboto"/>
                <a:sym typeface="Roboto"/>
              </a:rPr>
              <a:t>Step 1: Establish Group Goal</a:t>
            </a:r>
          </a:p>
        </p:txBody>
      </p:sp>
      <p:sp>
        <p:nvSpPr>
          <p:cNvPr id="181" name="Shape 181"/>
          <p:cNvSpPr txBox="1"/>
          <p:nvPr/>
        </p:nvSpPr>
        <p:spPr>
          <a:xfrm>
            <a:off x="5741475" y="-57675"/>
            <a:ext cx="3368100" cy="1252800"/>
          </a:xfrm>
          <a:prstGeom prst="rect">
            <a:avLst/>
          </a:prstGeom>
          <a:noFill/>
          <a:ln>
            <a:noFill/>
          </a:ln>
        </p:spPr>
        <p:txBody>
          <a:bodyPr anchorCtr="0" anchor="ctr" bIns="91425" lIns="91425" rIns="91425" wrap="square" tIns="91425">
            <a:noAutofit/>
          </a:bodyPr>
          <a:lstStyle/>
          <a:p>
            <a:pPr lvl="0" rtl="0">
              <a:lnSpc>
                <a:spcPct val="100000"/>
              </a:lnSpc>
              <a:spcBef>
                <a:spcPts val="600"/>
              </a:spcBef>
              <a:buNone/>
            </a:pPr>
            <a:r>
              <a:rPr lang="en" sz="2600">
                <a:solidFill>
                  <a:srgbClr val="073763"/>
                </a:solidFill>
                <a:latin typeface="Roboto"/>
                <a:ea typeface="Roboto"/>
                <a:cs typeface="Roboto"/>
                <a:sym typeface="Roboto"/>
              </a:rPr>
              <a:t>Step 2: Check-in on Goal for 3 Days</a:t>
            </a:r>
          </a:p>
        </p:txBody>
      </p:sp>
      <p:sp>
        <p:nvSpPr>
          <p:cNvPr id="182" name="Shape 182"/>
          <p:cNvSpPr txBox="1"/>
          <p:nvPr>
            <p:ph type="title"/>
          </p:nvPr>
        </p:nvSpPr>
        <p:spPr>
          <a:xfrm>
            <a:off x="261475" y="2143050"/>
            <a:ext cx="1983600" cy="857400"/>
          </a:xfrm>
          <a:prstGeom prst="rect">
            <a:avLst/>
          </a:prstGeom>
        </p:spPr>
        <p:txBody>
          <a:bodyPr anchorCtr="0" anchor="t" bIns="91425" lIns="91425" rIns="91425" wrap="square" tIns="91425">
            <a:noAutofit/>
          </a:bodyPr>
          <a:lstStyle/>
          <a:p>
            <a:pPr lvl="0" rtl="0">
              <a:spcBef>
                <a:spcPts val="0"/>
              </a:spcBef>
              <a:buNone/>
            </a:pPr>
            <a:r>
              <a:rPr lang="en" sz="2000"/>
              <a:t>Group Care Prototype</a:t>
            </a:r>
          </a:p>
        </p:txBody>
      </p:sp>
      <p:sp>
        <p:nvSpPr>
          <p:cNvPr id="183" name="Shape 183"/>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rtl="0">
              <a:spcBef>
                <a:spcPts val="0"/>
              </a:spcBef>
              <a:buNone/>
            </a:pPr>
            <a:r>
              <a:rPr lang="en" sz="8000"/>
              <a:t>#2</a:t>
            </a:r>
          </a:p>
        </p:txBody>
      </p:sp>
      <p:sp>
        <p:nvSpPr>
          <p:cNvPr id="184" name="Shape 184"/>
          <p:cNvSpPr txBox="1"/>
          <p:nvPr/>
        </p:nvSpPr>
        <p:spPr>
          <a:xfrm>
            <a:off x="2600725" y="3702325"/>
            <a:ext cx="6049200" cy="1398900"/>
          </a:xfrm>
          <a:prstGeom prst="rect">
            <a:avLst/>
          </a:prstGeom>
          <a:noFill/>
          <a:ln>
            <a:noFill/>
          </a:ln>
        </p:spPr>
        <p:txBody>
          <a:bodyPr anchorCtr="0" anchor="ctr" bIns="91425" lIns="91425" rIns="91425" wrap="square" tIns="91425">
            <a:noAutofit/>
          </a:bodyPr>
          <a:lstStyle/>
          <a:p>
            <a:pPr indent="-393700" lvl="0" marL="457200" rtl="0">
              <a:lnSpc>
                <a:spcPct val="100000"/>
              </a:lnSpc>
              <a:spcBef>
                <a:spcPts val="600"/>
              </a:spcBef>
              <a:buClr>
                <a:srgbClr val="6FA8DC"/>
              </a:buClr>
              <a:buSzPct val="100000"/>
              <a:buFont typeface="Roboto"/>
              <a:buChar char="▸"/>
            </a:pPr>
            <a:r>
              <a:rPr lang="en" sz="2600">
                <a:solidFill>
                  <a:srgbClr val="073763"/>
                </a:solidFill>
                <a:latin typeface="Roboto"/>
                <a:ea typeface="Roboto"/>
                <a:cs typeface="Roboto"/>
                <a:sym typeface="Roboto"/>
              </a:rPr>
              <a:t>Based on our new POV - incorporating others + communities</a:t>
            </a:r>
          </a:p>
        </p:txBody>
      </p:sp>
      <p:pic>
        <p:nvPicPr>
          <p:cNvPr id="185" name="Shape 185"/>
          <p:cNvPicPr preferRelativeResize="0"/>
          <p:nvPr/>
        </p:nvPicPr>
        <p:blipFill>
          <a:blip r:embed="rId3">
            <a:alphaModFix/>
          </a:blip>
          <a:stretch>
            <a:fillRect/>
          </a:stretch>
        </p:blipFill>
        <p:spPr>
          <a:xfrm>
            <a:off x="2397475" y="1475100"/>
            <a:ext cx="2766436" cy="2074827"/>
          </a:xfrm>
          <a:prstGeom prst="rect">
            <a:avLst/>
          </a:prstGeom>
          <a:noFill/>
          <a:ln>
            <a:noFill/>
          </a:ln>
        </p:spPr>
      </p:pic>
      <p:pic>
        <p:nvPicPr>
          <p:cNvPr id="186" name="Shape 186"/>
          <p:cNvPicPr preferRelativeResize="0"/>
          <p:nvPr/>
        </p:nvPicPr>
        <p:blipFill>
          <a:blip r:embed="rId4">
            <a:alphaModFix/>
          </a:blip>
          <a:stretch>
            <a:fillRect/>
          </a:stretch>
        </p:blipFill>
        <p:spPr>
          <a:xfrm>
            <a:off x="5474975" y="1195125"/>
            <a:ext cx="2100398" cy="1398900"/>
          </a:xfrm>
          <a:prstGeom prst="rect">
            <a:avLst/>
          </a:prstGeom>
          <a:noFill/>
          <a:ln>
            <a:noFill/>
          </a:ln>
        </p:spPr>
      </p:pic>
      <p:pic>
        <p:nvPicPr>
          <p:cNvPr id="187" name="Shape 187"/>
          <p:cNvPicPr preferRelativeResize="0"/>
          <p:nvPr/>
        </p:nvPicPr>
        <p:blipFill>
          <a:blip r:embed="rId5">
            <a:alphaModFix/>
          </a:blip>
          <a:stretch>
            <a:fillRect/>
          </a:stretch>
        </p:blipFill>
        <p:spPr>
          <a:xfrm>
            <a:off x="7575375" y="1001862"/>
            <a:ext cx="1340850" cy="1785428"/>
          </a:xfrm>
          <a:prstGeom prst="rect">
            <a:avLst/>
          </a:prstGeom>
          <a:noFill/>
          <a:ln>
            <a:noFill/>
          </a:ln>
        </p:spPr>
      </p:pic>
      <p:pic>
        <p:nvPicPr>
          <p:cNvPr id="188" name="Shape 188"/>
          <p:cNvPicPr preferRelativeResize="0"/>
          <p:nvPr/>
        </p:nvPicPr>
        <p:blipFill>
          <a:blip r:embed="rId6">
            <a:alphaModFix/>
          </a:blip>
          <a:stretch>
            <a:fillRect/>
          </a:stretch>
        </p:blipFill>
        <p:spPr>
          <a:xfrm>
            <a:off x="6174075" y="2534900"/>
            <a:ext cx="2100400" cy="14002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203875" y="2404650"/>
            <a:ext cx="1983600" cy="857400"/>
          </a:xfrm>
          <a:prstGeom prst="rect">
            <a:avLst/>
          </a:prstGeom>
        </p:spPr>
        <p:txBody>
          <a:bodyPr anchorCtr="0" anchor="t" bIns="91425" lIns="91425" rIns="91425" wrap="square" tIns="91425">
            <a:noAutofit/>
          </a:bodyPr>
          <a:lstStyle/>
          <a:p>
            <a:pPr lvl="0" rtl="0">
              <a:spcBef>
                <a:spcPts val="0"/>
              </a:spcBef>
              <a:buNone/>
            </a:pPr>
            <a:r>
              <a:rPr lang="en" sz="2000"/>
              <a:t>Group Care Prototype</a:t>
            </a:r>
          </a:p>
        </p:txBody>
      </p:sp>
      <p:sp>
        <p:nvSpPr>
          <p:cNvPr id="194" name="Shape 194"/>
          <p:cNvSpPr txBox="1"/>
          <p:nvPr>
            <p:ph idx="1" type="body"/>
          </p:nvPr>
        </p:nvSpPr>
        <p:spPr>
          <a:xfrm>
            <a:off x="2619200" y="146025"/>
            <a:ext cx="6170100" cy="4428300"/>
          </a:xfrm>
          <a:prstGeom prst="rect">
            <a:avLst/>
          </a:prstGeom>
        </p:spPr>
        <p:txBody>
          <a:bodyPr anchorCtr="0" anchor="t" bIns="91425" lIns="91425" rIns="91425" wrap="square" tIns="91425">
            <a:noAutofit/>
          </a:bodyPr>
          <a:lstStyle/>
          <a:p>
            <a:pPr indent="-419100" lvl="0" marL="457200" rtl="0">
              <a:lnSpc>
                <a:spcPct val="115000"/>
              </a:lnSpc>
              <a:spcBef>
                <a:spcPts val="0"/>
              </a:spcBef>
            </a:pPr>
            <a:r>
              <a:rPr lang="en"/>
              <a:t>Conduct Pre-Interviews</a:t>
            </a:r>
          </a:p>
          <a:p>
            <a:pPr indent="-381000" lvl="1" marL="914400" rtl="0">
              <a:lnSpc>
                <a:spcPct val="115000"/>
              </a:lnSpc>
              <a:spcBef>
                <a:spcPts val="0"/>
              </a:spcBef>
            </a:pPr>
            <a:r>
              <a:rPr lang="en"/>
              <a:t>Do you already journal?</a:t>
            </a:r>
          </a:p>
          <a:p>
            <a:pPr indent="-419100" lvl="0" marL="457200" rtl="0">
              <a:lnSpc>
                <a:spcPct val="115000"/>
              </a:lnSpc>
              <a:spcBef>
                <a:spcPts val="0"/>
              </a:spcBef>
            </a:pPr>
            <a:r>
              <a:rPr lang="en"/>
              <a:t>All said they don’t journal normally</a:t>
            </a:r>
          </a:p>
          <a:p>
            <a:pPr indent="-419100" lvl="0" marL="457200" rtl="0">
              <a:lnSpc>
                <a:spcPct val="115000"/>
              </a:lnSpc>
              <a:spcBef>
                <a:spcPts val="0"/>
              </a:spcBef>
            </a:pPr>
            <a:r>
              <a:rPr lang="en"/>
              <a:t>Send photos to each other daily</a:t>
            </a:r>
          </a:p>
          <a:p>
            <a:pPr indent="-419100" lvl="0" marL="457200" rtl="0">
              <a:lnSpc>
                <a:spcPct val="115000"/>
              </a:lnSpc>
              <a:spcBef>
                <a:spcPts val="0"/>
              </a:spcBef>
            </a:pPr>
            <a:r>
              <a:rPr lang="en"/>
              <a:t>All members of group were more motivated to achieve the goal as a group</a:t>
            </a:r>
          </a:p>
          <a:p>
            <a:pPr indent="-419100" lvl="0" marL="457200" rtl="0">
              <a:lnSpc>
                <a:spcPct val="115000"/>
              </a:lnSpc>
              <a:spcBef>
                <a:spcPts val="0"/>
              </a:spcBef>
            </a:pPr>
            <a:r>
              <a:rPr lang="en"/>
              <a:t>Community reinforces self-care?</a:t>
            </a:r>
          </a:p>
          <a:p>
            <a:pPr lvl="0" rtl="0">
              <a:lnSpc>
                <a:spcPct val="115000"/>
              </a:lnSpc>
              <a:spcBef>
                <a:spcPts val="0"/>
              </a:spcBef>
              <a:buNone/>
            </a:pPr>
            <a:r>
              <a:t/>
            </a:r>
            <a:endParaRPr/>
          </a:p>
        </p:txBody>
      </p:sp>
      <p:sp>
        <p:nvSpPr>
          <p:cNvPr id="195" name="Shape 195"/>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rtl="0">
              <a:spcBef>
                <a:spcPts val="0"/>
              </a:spcBef>
              <a:buNone/>
            </a:pPr>
            <a:r>
              <a:rPr lang="en" sz="8000"/>
              <a:t>#2</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nvSpPr>
        <p:spPr>
          <a:xfrm>
            <a:off x="2182775" y="-76200"/>
            <a:ext cx="3292200" cy="1398900"/>
          </a:xfrm>
          <a:prstGeom prst="rect">
            <a:avLst/>
          </a:prstGeom>
          <a:noFill/>
          <a:ln>
            <a:noFill/>
          </a:ln>
        </p:spPr>
        <p:txBody>
          <a:bodyPr anchorCtr="0" anchor="ctr" bIns="91425" lIns="91425" rIns="91425" wrap="square" tIns="91425">
            <a:noAutofit/>
          </a:bodyPr>
          <a:lstStyle/>
          <a:p>
            <a:pPr lvl="0" rtl="0">
              <a:lnSpc>
                <a:spcPct val="100000"/>
              </a:lnSpc>
              <a:spcBef>
                <a:spcPts val="600"/>
              </a:spcBef>
              <a:buNone/>
            </a:pPr>
            <a:r>
              <a:rPr lang="en" sz="2400">
                <a:solidFill>
                  <a:srgbClr val="073763"/>
                </a:solidFill>
                <a:latin typeface="Roboto"/>
                <a:ea typeface="Roboto"/>
                <a:cs typeface="Roboto"/>
                <a:sym typeface="Roboto"/>
              </a:rPr>
              <a:t>Step 1: Which self-care methods would you do? </a:t>
            </a:r>
          </a:p>
        </p:txBody>
      </p:sp>
      <p:sp>
        <p:nvSpPr>
          <p:cNvPr id="201" name="Shape 201"/>
          <p:cNvSpPr txBox="1"/>
          <p:nvPr/>
        </p:nvSpPr>
        <p:spPr>
          <a:xfrm>
            <a:off x="5741475" y="-57675"/>
            <a:ext cx="3368100" cy="1252800"/>
          </a:xfrm>
          <a:prstGeom prst="rect">
            <a:avLst/>
          </a:prstGeom>
          <a:noFill/>
          <a:ln>
            <a:noFill/>
          </a:ln>
        </p:spPr>
        <p:txBody>
          <a:bodyPr anchorCtr="0" anchor="ctr" bIns="91425" lIns="91425" rIns="91425" wrap="square" tIns="91425">
            <a:noAutofit/>
          </a:bodyPr>
          <a:lstStyle/>
          <a:p>
            <a:pPr lvl="0" rtl="0">
              <a:lnSpc>
                <a:spcPct val="100000"/>
              </a:lnSpc>
              <a:spcBef>
                <a:spcPts val="600"/>
              </a:spcBef>
              <a:buNone/>
            </a:pPr>
            <a:r>
              <a:rPr lang="en" sz="2400">
                <a:solidFill>
                  <a:srgbClr val="073763"/>
                </a:solidFill>
                <a:latin typeface="Roboto"/>
                <a:ea typeface="Roboto"/>
                <a:cs typeface="Roboto"/>
                <a:sym typeface="Roboto"/>
              </a:rPr>
              <a:t>Step 2: Did their choices align with the categories?</a:t>
            </a:r>
          </a:p>
        </p:txBody>
      </p:sp>
      <p:sp>
        <p:nvSpPr>
          <p:cNvPr id="202" name="Shape 202"/>
          <p:cNvSpPr txBox="1"/>
          <p:nvPr>
            <p:ph type="title"/>
          </p:nvPr>
        </p:nvSpPr>
        <p:spPr>
          <a:xfrm>
            <a:off x="261475" y="2143050"/>
            <a:ext cx="1983600" cy="857400"/>
          </a:xfrm>
          <a:prstGeom prst="rect">
            <a:avLst/>
          </a:prstGeom>
        </p:spPr>
        <p:txBody>
          <a:bodyPr anchorCtr="0" anchor="t" bIns="91425" lIns="91425" rIns="91425" wrap="square" tIns="91425">
            <a:noAutofit/>
          </a:bodyPr>
          <a:lstStyle/>
          <a:p>
            <a:pPr lvl="0" rtl="0">
              <a:spcBef>
                <a:spcPts val="0"/>
              </a:spcBef>
              <a:buNone/>
            </a:pPr>
            <a:r>
              <a:rPr lang="en" sz="2000"/>
              <a:t>Self Care Discovery Prototype</a:t>
            </a:r>
          </a:p>
        </p:txBody>
      </p:sp>
      <p:sp>
        <p:nvSpPr>
          <p:cNvPr id="203" name="Shape 203"/>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rtl="0">
              <a:spcBef>
                <a:spcPts val="0"/>
              </a:spcBef>
              <a:buNone/>
            </a:pPr>
            <a:r>
              <a:rPr lang="en" sz="8000"/>
              <a:t>#3</a:t>
            </a:r>
          </a:p>
        </p:txBody>
      </p:sp>
      <p:sp>
        <p:nvSpPr>
          <p:cNvPr id="204" name="Shape 204"/>
          <p:cNvSpPr txBox="1"/>
          <p:nvPr/>
        </p:nvSpPr>
        <p:spPr>
          <a:xfrm>
            <a:off x="2600725" y="3702325"/>
            <a:ext cx="6049200" cy="1398900"/>
          </a:xfrm>
          <a:prstGeom prst="rect">
            <a:avLst/>
          </a:prstGeom>
          <a:noFill/>
          <a:ln>
            <a:noFill/>
          </a:ln>
        </p:spPr>
        <p:txBody>
          <a:bodyPr anchorCtr="0" anchor="ctr" bIns="91425" lIns="91425" rIns="91425" wrap="square" tIns="91425">
            <a:noAutofit/>
          </a:bodyPr>
          <a:lstStyle/>
          <a:p>
            <a:pPr indent="-393700" lvl="0" marL="457200" rtl="0">
              <a:lnSpc>
                <a:spcPct val="100000"/>
              </a:lnSpc>
              <a:spcBef>
                <a:spcPts val="600"/>
              </a:spcBef>
              <a:buClr>
                <a:srgbClr val="6FA8DC"/>
              </a:buClr>
              <a:buSzPct val="100000"/>
              <a:buFont typeface="Roboto"/>
              <a:buChar char="▸"/>
            </a:pPr>
            <a:r>
              <a:rPr lang="en" sz="2600">
                <a:solidFill>
                  <a:srgbClr val="073763"/>
                </a:solidFill>
                <a:latin typeface="Roboto"/>
                <a:ea typeface="Roboto"/>
                <a:cs typeface="Roboto"/>
                <a:sym typeface="Roboto"/>
              </a:rPr>
              <a:t>Based on POV - how can we help people better learn self-care methods?</a:t>
            </a:r>
          </a:p>
        </p:txBody>
      </p:sp>
      <p:pic>
        <p:nvPicPr>
          <p:cNvPr id="205" name="Shape 205"/>
          <p:cNvPicPr preferRelativeResize="0"/>
          <p:nvPr/>
        </p:nvPicPr>
        <p:blipFill>
          <a:blip r:embed="rId3">
            <a:alphaModFix/>
          </a:blip>
          <a:stretch>
            <a:fillRect/>
          </a:stretch>
        </p:blipFill>
        <p:spPr>
          <a:xfrm>
            <a:off x="2258975" y="1247817"/>
            <a:ext cx="3112150" cy="2336958"/>
          </a:xfrm>
          <a:prstGeom prst="rect">
            <a:avLst/>
          </a:prstGeom>
          <a:noFill/>
          <a:ln>
            <a:noFill/>
          </a:ln>
        </p:spPr>
      </p:pic>
      <p:pic>
        <p:nvPicPr>
          <p:cNvPr id="206" name="Shape 206"/>
          <p:cNvPicPr preferRelativeResize="0"/>
          <p:nvPr/>
        </p:nvPicPr>
        <p:blipFill>
          <a:blip r:embed="rId4">
            <a:alphaModFix/>
          </a:blip>
          <a:stretch>
            <a:fillRect/>
          </a:stretch>
        </p:blipFill>
        <p:spPr>
          <a:xfrm>
            <a:off x="6305850" y="1247825"/>
            <a:ext cx="1896300" cy="2478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112725" y="1626750"/>
            <a:ext cx="1983600" cy="857400"/>
          </a:xfrm>
          <a:prstGeom prst="rect">
            <a:avLst/>
          </a:prstGeom>
        </p:spPr>
        <p:txBody>
          <a:bodyPr anchorCtr="0" anchor="t" bIns="91425" lIns="91425" rIns="91425" wrap="square" tIns="91425">
            <a:noAutofit/>
          </a:bodyPr>
          <a:lstStyle/>
          <a:p>
            <a:pPr lvl="0">
              <a:spcBef>
                <a:spcPts val="0"/>
              </a:spcBef>
              <a:buNone/>
            </a:pPr>
            <a:r>
              <a:rPr lang="en" sz="2400"/>
              <a:t>Initial POV #1</a:t>
            </a:r>
          </a:p>
        </p:txBody>
      </p:sp>
      <p:sp>
        <p:nvSpPr>
          <p:cNvPr id="68" name="Shape 68"/>
          <p:cNvSpPr txBox="1"/>
          <p:nvPr>
            <p:ph idx="1" type="body"/>
          </p:nvPr>
        </p:nvSpPr>
        <p:spPr>
          <a:xfrm>
            <a:off x="2874625" y="275339"/>
            <a:ext cx="5562000" cy="4428300"/>
          </a:xfrm>
          <a:prstGeom prst="rect">
            <a:avLst/>
          </a:prstGeom>
        </p:spPr>
        <p:txBody>
          <a:bodyPr anchorCtr="0" anchor="t" bIns="91425" lIns="91425" rIns="91425" wrap="square" tIns="91425">
            <a:noAutofit/>
          </a:bodyPr>
          <a:lstStyle/>
          <a:p>
            <a:pPr lvl="0">
              <a:spcBef>
                <a:spcPts val="0"/>
              </a:spcBef>
              <a:buNone/>
            </a:pPr>
            <a:r>
              <a:rPr lang="en" sz="2400"/>
              <a:t>We met a young professional who claims to have excellent self-care habits. We were amazed to realize that after having struggled significantly with self-care and mental health, he developed preventative techniques for dealing with bad habits and things that might become issues for him, rather than responding to them after the fact.</a:t>
            </a:r>
          </a:p>
          <a:p>
            <a:pPr lvl="0" rtl="0">
              <a:spcBef>
                <a:spcPts val="0"/>
              </a:spcBef>
              <a:buNone/>
            </a:pPr>
            <a:r>
              <a:rPr b="1" lang="en" sz="2400"/>
              <a:t>It would be game-changing if we could help others develop techniques to better their own self-care habits.</a:t>
            </a:r>
            <a:br>
              <a:rPr b="1" lang="en" sz="2400"/>
            </a:b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203875" y="2060800"/>
            <a:ext cx="1983600" cy="857400"/>
          </a:xfrm>
          <a:prstGeom prst="rect">
            <a:avLst/>
          </a:prstGeom>
        </p:spPr>
        <p:txBody>
          <a:bodyPr anchorCtr="0" anchor="t" bIns="91425" lIns="91425" rIns="91425" wrap="square" tIns="91425">
            <a:noAutofit/>
          </a:bodyPr>
          <a:lstStyle/>
          <a:p>
            <a:pPr lvl="0">
              <a:spcBef>
                <a:spcPts val="0"/>
              </a:spcBef>
              <a:buClr>
                <a:schemeClr val="dk1"/>
              </a:buClr>
              <a:buSzPct val="55000"/>
              <a:buFont typeface="Arial"/>
              <a:buNone/>
            </a:pPr>
            <a:r>
              <a:rPr lang="en" sz="2000">
                <a:solidFill>
                  <a:schemeClr val="lt1"/>
                </a:solidFill>
              </a:rPr>
              <a:t>Self-care Discovery</a:t>
            </a:r>
          </a:p>
          <a:p>
            <a:pPr lvl="0" rtl="0">
              <a:spcBef>
                <a:spcPts val="0"/>
              </a:spcBef>
              <a:buNone/>
            </a:pPr>
            <a:r>
              <a:rPr lang="en" sz="2000">
                <a:solidFill>
                  <a:schemeClr val="lt1"/>
                </a:solidFill>
              </a:rPr>
              <a:t>Prototype</a:t>
            </a:r>
          </a:p>
        </p:txBody>
      </p:sp>
      <p:sp>
        <p:nvSpPr>
          <p:cNvPr id="212" name="Shape 212"/>
          <p:cNvSpPr txBox="1"/>
          <p:nvPr>
            <p:ph idx="1" type="body"/>
          </p:nvPr>
        </p:nvSpPr>
        <p:spPr>
          <a:xfrm>
            <a:off x="2722225" y="199150"/>
            <a:ext cx="6100500" cy="4428300"/>
          </a:xfrm>
          <a:prstGeom prst="rect">
            <a:avLst/>
          </a:prstGeom>
        </p:spPr>
        <p:txBody>
          <a:bodyPr anchorCtr="0" anchor="t" bIns="91425" lIns="91425" rIns="91425" wrap="square" tIns="91425">
            <a:noAutofit/>
          </a:bodyPr>
          <a:lstStyle/>
          <a:p>
            <a:pPr indent="-406400" lvl="0" marL="457200" rtl="0">
              <a:lnSpc>
                <a:spcPct val="115000"/>
              </a:lnSpc>
              <a:spcBef>
                <a:spcPts val="0"/>
              </a:spcBef>
              <a:buSzPct val="100000"/>
            </a:pPr>
            <a:r>
              <a:rPr lang="en" sz="2800"/>
              <a:t>Separated into 4 categories: </a:t>
            </a:r>
            <a:r>
              <a:rPr i="1" lang="en" sz="2800"/>
              <a:t>physical, emotional, organizational, calming</a:t>
            </a:r>
          </a:p>
          <a:p>
            <a:pPr indent="-406400" lvl="0" marL="457200" rtl="0">
              <a:lnSpc>
                <a:spcPct val="115000"/>
              </a:lnSpc>
              <a:spcBef>
                <a:spcPts val="0"/>
              </a:spcBef>
              <a:buSzPct val="100000"/>
            </a:pPr>
            <a:r>
              <a:rPr lang="en" sz="2800"/>
              <a:t>3 methods for each</a:t>
            </a:r>
          </a:p>
          <a:p>
            <a:pPr indent="-406400" lvl="0" marL="457200" rtl="0">
              <a:lnSpc>
                <a:spcPct val="115000"/>
              </a:lnSpc>
              <a:spcBef>
                <a:spcPts val="0"/>
              </a:spcBef>
              <a:buSzPct val="100000"/>
            </a:pPr>
            <a:r>
              <a:rPr lang="en" sz="2800"/>
              <a:t>Choosing from the same category means self-care methods are associative</a:t>
            </a:r>
          </a:p>
          <a:p>
            <a:pPr indent="-406400" lvl="0" marL="457200" rtl="0">
              <a:lnSpc>
                <a:spcPct val="115000"/>
              </a:lnSpc>
              <a:spcBef>
                <a:spcPts val="0"/>
              </a:spcBef>
              <a:buSzPct val="100000"/>
            </a:pPr>
            <a:r>
              <a:rPr lang="en" sz="2800"/>
              <a:t>Self-care might not be associative, but there is room for discovery</a:t>
            </a:r>
          </a:p>
        </p:txBody>
      </p:sp>
      <p:sp>
        <p:nvSpPr>
          <p:cNvPr id="213" name="Shape 213"/>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rtl="0">
              <a:spcBef>
                <a:spcPts val="0"/>
              </a:spcBef>
              <a:buNone/>
            </a:pPr>
            <a:r>
              <a:rPr lang="en" sz="8000"/>
              <a:t>#3</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idx="4294967295" type="ctrTitle"/>
          </p:nvPr>
        </p:nvSpPr>
        <p:spPr>
          <a:xfrm>
            <a:off x="685800" y="3073642"/>
            <a:ext cx="7772400" cy="1159800"/>
          </a:xfrm>
          <a:prstGeom prst="rect">
            <a:avLst/>
          </a:prstGeom>
        </p:spPr>
        <p:txBody>
          <a:bodyPr anchorCtr="0" anchor="t" bIns="91425" lIns="91425" rIns="91425" wrap="square" tIns="91425">
            <a:noAutofit/>
          </a:bodyPr>
          <a:lstStyle/>
          <a:p>
            <a:pPr lvl="0" rtl="0" algn="ctr">
              <a:spcBef>
                <a:spcPts val="0"/>
              </a:spcBef>
              <a:buNone/>
            </a:pPr>
            <a:r>
              <a:rPr lang="en" sz="7200"/>
              <a:t>Questions?</a:t>
            </a:r>
          </a:p>
        </p:txBody>
      </p:sp>
      <p:sp>
        <p:nvSpPr>
          <p:cNvPr id="219" name="Shape 219"/>
          <p:cNvSpPr/>
          <p:nvPr/>
        </p:nvSpPr>
        <p:spPr>
          <a:xfrm>
            <a:off x="3552639" y="1471629"/>
            <a:ext cx="317310" cy="302979"/>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20" name="Shape 220"/>
          <p:cNvGrpSpPr/>
          <p:nvPr/>
        </p:nvGrpSpPr>
        <p:grpSpPr>
          <a:xfrm>
            <a:off x="4107664" y="979600"/>
            <a:ext cx="1426316" cy="1426403"/>
            <a:chOff x="6643075" y="3664250"/>
            <a:chExt cx="407950" cy="407975"/>
          </a:xfrm>
        </p:grpSpPr>
        <p:sp>
          <p:nvSpPr>
            <p:cNvPr id="221" name="Shape 221"/>
            <p:cNvSpPr/>
            <p:nvPr/>
          </p:nvSpPr>
          <p:spPr>
            <a:xfrm>
              <a:off x="6794075" y="3815250"/>
              <a:ext cx="211300" cy="211300"/>
            </a:xfrm>
            <a:custGeom>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2" name="Shape 222"/>
            <p:cNvSpPr/>
            <p:nvPr/>
          </p:nvSpPr>
          <p:spPr>
            <a:xfrm>
              <a:off x="6643075" y="3664250"/>
              <a:ext cx="407950" cy="407975"/>
            </a:xfrm>
            <a:custGeom>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23" name="Shape 223"/>
          <p:cNvGrpSpPr/>
          <p:nvPr/>
        </p:nvGrpSpPr>
        <p:grpSpPr>
          <a:xfrm>
            <a:off x="3130930" y="2257738"/>
            <a:ext cx="659664" cy="659627"/>
            <a:chOff x="576250" y="4319400"/>
            <a:chExt cx="442075" cy="442050"/>
          </a:xfrm>
        </p:grpSpPr>
        <p:sp>
          <p:nvSpPr>
            <p:cNvPr id="224" name="Shape 224"/>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5" name="Shape 225"/>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6" name="Shape 226"/>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7" name="Shape 227"/>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228" name="Shape 228"/>
          <p:cNvSpPr/>
          <p:nvPr/>
        </p:nvSpPr>
        <p:spPr>
          <a:xfrm rot="6223920">
            <a:off x="5669612" y="1418576"/>
            <a:ext cx="317280" cy="302951"/>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9" name="Shape 229"/>
          <p:cNvSpPr/>
          <p:nvPr/>
        </p:nvSpPr>
        <p:spPr>
          <a:xfrm>
            <a:off x="4462547" y="2529049"/>
            <a:ext cx="250224" cy="238923"/>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112725" y="1626750"/>
            <a:ext cx="1983600" cy="857400"/>
          </a:xfrm>
          <a:prstGeom prst="rect">
            <a:avLst/>
          </a:prstGeom>
        </p:spPr>
        <p:txBody>
          <a:bodyPr anchorCtr="0" anchor="t" bIns="91425" lIns="91425" rIns="91425" wrap="square" tIns="91425">
            <a:noAutofit/>
          </a:bodyPr>
          <a:lstStyle/>
          <a:p>
            <a:pPr lvl="0" rtl="0">
              <a:spcBef>
                <a:spcPts val="0"/>
              </a:spcBef>
              <a:buNone/>
            </a:pPr>
            <a:r>
              <a:rPr lang="en" sz="2400"/>
              <a:t>Initial POV #2</a:t>
            </a:r>
          </a:p>
        </p:txBody>
      </p:sp>
      <p:sp>
        <p:nvSpPr>
          <p:cNvPr id="74" name="Shape 74"/>
          <p:cNvSpPr txBox="1"/>
          <p:nvPr>
            <p:ph idx="1" type="body"/>
          </p:nvPr>
        </p:nvSpPr>
        <p:spPr>
          <a:xfrm>
            <a:off x="2874600" y="46064"/>
            <a:ext cx="5562000" cy="4428300"/>
          </a:xfrm>
          <a:prstGeom prst="rect">
            <a:avLst/>
          </a:prstGeom>
        </p:spPr>
        <p:txBody>
          <a:bodyPr anchorCtr="0" anchor="t" bIns="91425" lIns="91425" rIns="91425" wrap="square" tIns="91425">
            <a:noAutofit/>
          </a:bodyPr>
          <a:lstStyle/>
          <a:p>
            <a:pPr lvl="0">
              <a:spcBef>
                <a:spcPts val="0"/>
              </a:spcBef>
              <a:buClr>
                <a:schemeClr val="dk1"/>
              </a:buClr>
              <a:buSzPct val="45833"/>
              <a:buFont typeface="Arial"/>
              <a:buNone/>
            </a:pPr>
            <a:r>
              <a:rPr lang="en" sz="2400"/>
              <a:t>We met a senior in high school who has a girlfriend and is a student athlete. We were amazed to realize that even though he’s an atypical person to think about self care, he already has methods in place, but still struggles to compartmentalize what’s worth worrying about and what isn’t. </a:t>
            </a:r>
          </a:p>
          <a:p>
            <a:pPr lvl="0" rtl="0">
              <a:spcBef>
                <a:spcPts val="0"/>
              </a:spcBef>
              <a:buClr>
                <a:schemeClr val="dk1"/>
              </a:buClr>
              <a:buSzPct val="45833"/>
              <a:buFont typeface="Arial"/>
              <a:buNone/>
            </a:pPr>
            <a:r>
              <a:rPr b="1" lang="en" sz="2400"/>
              <a:t>It would be game changing if we could teach him how to better determine what problems he should go to a friend/parent/counselor about and what problems he should try to let go.</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ctrTitle"/>
          </p:nvPr>
        </p:nvSpPr>
        <p:spPr>
          <a:xfrm>
            <a:off x="2970175" y="3107350"/>
            <a:ext cx="5792700" cy="1159800"/>
          </a:xfrm>
          <a:prstGeom prst="rect">
            <a:avLst/>
          </a:prstGeom>
        </p:spPr>
        <p:txBody>
          <a:bodyPr anchorCtr="0" anchor="b" bIns="91425" lIns="91425" rIns="91425" wrap="square" tIns="91425">
            <a:noAutofit/>
          </a:bodyPr>
          <a:lstStyle/>
          <a:p>
            <a:pPr lvl="0" rtl="0">
              <a:spcBef>
                <a:spcPts val="0"/>
              </a:spcBef>
              <a:buNone/>
            </a:pPr>
            <a:r>
              <a:rPr lang="en"/>
              <a:t>Additional Needfinding</a:t>
            </a:r>
          </a:p>
        </p:txBody>
      </p:sp>
      <p:sp>
        <p:nvSpPr>
          <p:cNvPr id="80" name="Shape 80"/>
          <p:cNvSpPr txBox="1"/>
          <p:nvPr>
            <p:ph idx="1" type="subTitle"/>
          </p:nvPr>
        </p:nvSpPr>
        <p:spPr>
          <a:xfrm>
            <a:off x="2970175" y="3906852"/>
            <a:ext cx="5792700" cy="784800"/>
          </a:xfrm>
          <a:prstGeom prst="rect">
            <a:avLst/>
          </a:prstGeom>
        </p:spPr>
        <p:txBody>
          <a:bodyPr anchorCtr="0" anchor="b" bIns="91425" lIns="91425" rIns="91425" wrap="square" tIns="91425">
            <a:noAutofit/>
          </a:bodyPr>
          <a:lstStyle/>
          <a:p>
            <a:pPr lvl="0" rtl="0">
              <a:spcBef>
                <a:spcPts val="0"/>
              </a:spcBef>
              <a:buNone/>
            </a:pPr>
            <a:r>
              <a:rPr lang="en"/>
              <a:t>Conducted 2 more interviews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185275" y="2060800"/>
            <a:ext cx="1983600" cy="857400"/>
          </a:xfrm>
          <a:prstGeom prst="rect">
            <a:avLst/>
          </a:prstGeom>
        </p:spPr>
        <p:txBody>
          <a:bodyPr anchorCtr="0" anchor="t" bIns="91425" lIns="91425" rIns="91425" wrap="square" tIns="91425">
            <a:noAutofit/>
          </a:bodyPr>
          <a:lstStyle/>
          <a:p>
            <a:pPr lvl="0" rtl="0">
              <a:spcBef>
                <a:spcPts val="0"/>
              </a:spcBef>
              <a:buNone/>
            </a:pPr>
            <a:r>
              <a:rPr lang="en" sz="2000"/>
              <a:t>Follow-up with the young professional</a:t>
            </a:r>
          </a:p>
        </p:txBody>
      </p:sp>
      <p:sp>
        <p:nvSpPr>
          <p:cNvPr id="86" name="Shape 86"/>
          <p:cNvSpPr txBox="1"/>
          <p:nvPr>
            <p:ph idx="1" type="body"/>
          </p:nvPr>
        </p:nvSpPr>
        <p:spPr>
          <a:xfrm>
            <a:off x="2874625" y="275339"/>
            <a:ext cx="5562000" cy="4428300"/>
          </a:xfrm>
          <a:prstGeom prst="rect">
            <a:avLst/>
          </a:prstGeom>
        </p:spPr>
        <p:txBody>
          <a:bodyPr anchorCtr="0" anchor="t" bIns="91425" lIns="91425" rIns="91425" wrap="square" tIns="91425">
            <a:noAutofit/>
          </a:bodyPr>
          <a:lstStyle/>
          <a:p>
            <a:pPr indent="-419100" lvl="0" marL="457200" rtl="0">
              <a:lnSpc>
                <a:spcPct val="150000"/>
              </a:lnSpc>
              <a:spcBef>
                <a:spcPts val="0"/>
              </a:spcBef>
            </a:pPr>
            <a:r>
              <a:rPr lang="en"/>
              <a:t>Set of self-care rules</a:t>
            </a:r>
          </a:p>
          <a:p>
            <a:pPr indent="-419100" lvl="0" marL="457200" rtl="0">
              <a:lnSpc>
                <a:spcPct val="150000"/>
              </a:lnSpc>
              <a:spcBef>
                <a:spcPts val="0"/>
              </a:spcBef>
            </a:pPr>
            <a:r>
              <a:rPr lang="en"/>
              <a:t>Work-life balance</a:t>
            </a:r>
          </a:p>
          <a:p>
            <a:pPr indent="-419100" lvl="0" marL="457200" rtl="0">
              <a:lnSpc>
                <a:spcPct val="150000"/>
              </a:lnSpc>
              <a:spcBef>
                <a:spcPts val="0"/>
              </a:spcBef>
            </a:pPr>
            <a:r>
              <a:rPr lang="en"/>
              <a:t>Reward System</a:t>
            </a:r>
          </a:p>
          <a:p>
            <a:pPr indent="-419100" lvl="0" marL="457200" rtl="0">
              <a:lnSpc>
                <a:spcPct val="150000"/>
              </a:lnSpc>
              <a:spcBef>
                <a:spcPts val="0"/>
              </a:spcBef>
            </a:pPr>
            <a:r>
              <a:rPr b="1" i="1" lang="en"/>
              <a:t>Achievable through prioritization</a:t>
            </a:r>
          </a:p>
          <a:p>
            <a:pPr lvl="0" rtl="0">
              <a:lnSpc>
                <a:spcPct val="150000"/>
              </a:lnSpc>
              <a:spcBef>
                <a:spcPts val="0"/>
              </a:spcBef>
              <a:buNone/>
            </a:pPr>
            <a:r>
              <a:t/>
            </a:r>
            <a:endParaRPr/>
          </a:p>
        </p:txBody>
      </p:sp>
      <p:sp>
        <p:nvSpPr>
          <p:cNvPr id="87" name="Shape 87"/>
          <p:cNvSpPr txBox="1"/>
          <p:nvPr>
            <p:ph idx="12" type="sldNum"/>
          </p:nvPr>
        </p:nvSpPr>
        <p:spPr>
          <a:xfrm>
            <a:off x="109075" y="146024"/>
            <a:ext cx="1807200" cy="1252800"/>
          </a:xfrm>
          <a:prstGeom prst="rect">
            <a:avLst/>
          </a:prstGeom>
        </p:spPr>
        <p:txBody>
          <a:bodyPr anchorCtr="0" anchor="t" bIns="91425" lIns="91425" rIns="91425" wrap="square" tIns="91425">
            <a:noAutofit/>
          </a:bodyPr>
          <a:lstStyle/>
          <a:p>
            <a:pPr lvl="0" rtl="0">
              <a:spcBef>
                <a:spcPts val="0"/>
              </a:spcBef>
              <a:buNone/>
            </a:pPr>
            <a:r>
              <a:rPr lang="en" sz="8000"/>
              <a:t>#1</a:t>
            </a:r>
          </a:p>
        </p:txBody>
      </p:sp>
      <p:pic>
        <p:nvPicPr>
          <p:cNvPr id="88" name="Shape 88"/>
          <p:cNvPicPr preferRelativeResize="0"/>
          <p:nvPr/>
        </p:nvPicPr>
        <p:blipFill rotWithShape="1">
          <a:blip r:embed="rId3">
            <a:alphaModFix/>
          </a:blip>
          <a:srcRect b="-7587" l="0" r="0" t="19357"/>
          <a:stretch/>
        </p:blipFill>
        <p:spPr>
          <a:xfrm>
            <a:off x="6220725" y="3074425"/>
            <a:ext cx="2654798" cy="2069073"/>
          </a:xfrm>
          <a:prstGeom prst="rect">
            <a:avLst/>
          </a:prstGeom>
          <a:noFill/>
          <a:ln>
            <a:noFill/>
          </a:ln>
        </p:spPr>
      </p:pic>
      <p:sp>
        <p:nvSpPr>
          <p:cNvPr id="89" name="Shape 89"/>
          <p:cNvSpPr txBox="1"/>
          <p:nvPr>
            <p:ph type="title"/>
          </p:nvPr>
        </p:nvSpPr>
        <p:spPr>
          <a:xfrm>
            <a:off x="152400" y="0"/>
            <a:ext cx="1807200" cy="441300"/>
          </a:xfrm>
          <a:prstGeom prst="rect">
            <a:avLst/>
          </a:prstGeom>
        </p:spPr>
        <p:txBody>
          <a:bodyPr anchorCtr="0" anchor="t" bIns="91425" lIns="91425" rIns="91425" wrap="square" tIns="91425">
            <a:noAutofit/>
          </a:bodyPr>
          <a:lstStyle/>
          <a:p>
            <a:pPr lvl="0" rtl="0">
              <a:spcBef>
                <a:spcPts val="0"/>
              </a:spcBef>
              <a:buNone/>
            </a:pPr>
            <a:r>
              <a:rPr lang="en" sz="2000"/>
              <a:t>Interview</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7850625" y="3670650"/>
            <a:ext cx="1329350" cy="1576675"/>
          </a:xfrm>
          <a:prstGeom prst="rect">
            <a:avLst/>
          </a:prstGeom>
          <a:noFill/>
          <a:ln>
            <a:noFill/>
          </a:ln>
        </p:spPr>
      </p:pic>
      <p:sp>
        <p:nvSpPr>
          <p:cNvPr id="95" name="Shape 95"/>
          <p:cNvSpPr txBox="1"/>
          <p:nvPr>
            <p:ph type="title"/>
          </p:nvPr>
        </p:nvSpPr>
        <p:spPr>
          <a:xfrm>
            <a:off x="197400" y="0"/>
            <a:ext cx="1983600" cy="857400"/>
          </a:xfrm>
          <a:prstGeom prst="rect">
            <a:avLst/>
          </a:prstGeom>
        </p:spPr>
        <p:txBody>
          <a:bodyPr anchorCtr="0" anchor="t" bIns="91425" lIns="91425" rIns="91425" wrap="square" tIns="91425">
            <a:noAutofit/>
          </a:bodyPr>
          <a:lstStyle/>
          <a:p>
            <a:pPr lvl="0" rtl="0">
              <a:spcBef>
                <a:spcPts val="0"/>
              </a:spcBef>
              <a:buNone/>
            </a:pPr>
            <a:r>
              <a:rPr lang="en" sz="2000"/>
              <a:t>Interview</a:t>
            </a:r>
          </a:p>
        </p:txBody>
      </p:sp>
      <p:sp>
        <p:nvSpPr>
          <p:cNvPr id="96" name="Shape 96"/>
          <p:cNvSpPr txBox="1"/>
          <p:nvPr>
            <p:ph idx="1" type="body"/>
          </p:nvPr>
        </p:nvSpPr>
        <p:spPr>
          <a:xfrm>
            <a:off x="2874625" y="275350"/>
            <a:ext cx="5821800" cy="4428300"/>
          </a:xfrm>
          <a:prstGeom prst="rect">
            <a:avLst/>
          </a:prstGeom>
        </p:spPr>
        <p:txBody>
          <a:bodyPr anchorCtr="0" anchor="t" bIns="91425" lIns="91425" rIns="91425" wrap="square" tIns="91425">
            <a:noAutofit/>
          </a:bodyPr>
          <a:lstStyle/>
          <a:p>
            <a:pPr indent="-419100" lvl="0" marL="457200" rtl="0">
              <a:lnSpc>
                <a:spcPct val="150000"/>
              </a:lnSpc>
              <a:spcBef>
                <a:spcPts val="0"/>
              </a:spcBef>
            </a:pPr>
            <a:r>
              <a:rPr b="1" i="1" lang="en"/>
              <a:t>Self-care is very personalized</a:t>
            </a:r>
          </a:p>
          <a:p>
            <a:pPr indent="-381000" lvl="1" marL="914400" rtl="0">
              <a:lnSpc>
                <a:spcPct val="150000"/>
              </a:lnSpc>
              <a:spcBef>
                <a:spcPts val="0"/>
              </a:spcBef>
            </a:pPr>
            <a:r>
              <a:rPr lang="en"/>
              <a:t>Calming vs. stimulating</a:t>
            </a:r>
          </a:p>
          <a:p>
            <a:pPr indent="-381000" lvl="1" marL="914400" rtl="0">
              <a:lnSpc>
                <a:spcPct val="150000"/>
              </a:lnSpc>
              <a:spcBef>
                <a:spcPts val="0"/>
              </a:spcBef>
            </a:pPr>
            <a:r>
              <a:rPr lang="en"/>
              <a:t>Culture/demographic-oriented</a:t>
            </a:r>
          </a:p>
          <a:p>
            <a:pPr indent="-419100" lvl="0" marL="457200" rtl="0">
              <a:lnSpc>
                <a:spcPct val="150000"/>
              </a:lnSpc>
              <a:spcBef>
                <a:spcPts val="0"/>
              </a:spcBef>
            </a:pPr>
            <a:r>
              <a:rPr lang="en"/>
              <a:t>But there are some strategies that are generic</a:t>
            </a:r>
          </a:p>
          <a:p>
            <a:pPr indent="-419100" lvl="0" marL="457200" rtl="0">
              <a:lnSpc>
                <a:spcPct val="150000"/>
              </a:lnSpc>
              <a:spcBef>
                <a:spcPts val="0"/>
              </a:spcBef>
            </a:pPr>
            <a:r>
              <a:rPr b="1" i="1" lang="en"/>
              <a:t>Self-care is most effective when it’s the norm</a:t>
            </a:r>
          </a:p>
          <a:p>
            <a:pPr lvl="0" rtl="0">
              <a:lnSpc>
                <a:spcPct val="150000"/>
              </a:lnSpc>
              <a:spcBef>
                <a:spcPts val="0"/>
              </a:spcBef>
              <a:buNone/>
            </a:pPr>
            <a:r>
              <a:t/>
            </a:r>
            <a:endParaRPr/>
          </a:p>
        </p:txBody>
      </p:sp>
      <p:sp>
        <p:nvSpPr>
          <p:cNvPr id="97" name="Shape 97"/>
          <p:cNvSpPr txBox="1"/>
          <p:nvPr>
            <p:ph idx="12" type="sldNum"/>
          </p:nvPr>
        </p:nvSpPr>
        <p:spPr>
          <a:xfrm>
            <a:off x="109075" y="146025"/>
            <a:ext cx="1983600" cy="1252800"/>
          </a:xfrm>
          <a:prstGeom prst="rect">
            <a:avLst/>
          </a:prstGeom>
        </p:spPr>
        <p:txBody>
          <a:bodyPr anchorCtr="0" anchor="t" bIns="91425" lIns="91425" rIns="91425" wrap="square" tIns="91425">
            <a:noAutofit/>
          </a:bodyPr>
          <a:lstStyle/>
          <a:p>
            <a:pPr lvl="0" rtl="0">
              <a:spcBef>
                <a:spcPts val="0"/>
              </a:spcBef>
              <a:buNone/>
            </a:pPr>
            <a:r>
              <a:rPr lang="en" sz="8000"/>
              <a:t>#2</a:t>
            </a:r>
          </a:p>
        </p:txBody>
      </p:sp>
      <p:sp>
        <p:nvSpPr>
          <p:cNvPr id="98" name="Shape 98"/>
          <p:cNvSpPr txBox="1"/>
          <p:nvPr>
            <p:ph type="title"/>
          </p:nvPr>
        </p:nvSpPr>
        <p:spPr>
          <a:xfrm>
            <a:off x="185275" y="2060800"/>
            <a:ext cx="1983600" cy="857400"/>
          </a:xfrm>
          <a:prstGeom prst="rect">
            <a:avLst/>
          </a:prstGeom>
        </p:spPr>
        <p:txBody>
          <a:bodyPr anchorCtr="0" anchor="t" bIns="91425" lIns="91425" rIns="91425" wrap="square" tIns="91425">
            <a:noAutofit/>
          </a:bodyPr>
          <a:lstStyle/>
          <a:p>
            <a:pPr lvl="0" rtl="0">
              <a:spcBef>
                <a:spcPts val="0"/>
              </a:spcBef>
              <a:buNone/>
            </a:pPr>
            <a:r>
              <a:rPr lang="en" sz="2000"/>
              <a:t>Bridge Peer Counselor</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ctrTitle"/>
          </p:nvPr>
        </p:nvSpPr>
        <p:spPr>
          <a:xfrm>
            <a:off x="2970175" y="3107350"/>
            <a:ext cx="5792700" cy="1159800"/>
          </a:xfrm>
          <a:prstGeom prst="rect">
            <a:avLst/>
          </a:prstGeom>
        </p:spPr>
        <p:txBody>
          <a:bodyPr anchorCtr="0" anchor="b" bIns="91425" lIns="91425" rIns="91425" wrap="square" tIns="91425">
            <a:noAutofit/>
          </a:bodyPr>
          <a:lstStyle/>
          <a:p>
            <a:pPr lvl="0" rtl="0">
              <a:spcBef>
                <a:spcPts val="0"/>
              </a:spcBef>
              <a:buNone/>
            </a:pPr>
            <a:r>
              <a:rPr lang="en"/>
              <a:t>POV + HMW</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idx="12" type="sldNum"/>
          </p:nvPr>
        </p:nvSpPr>
        <p:spPr>
          <a:xfrm>
            <a:off x="337675" y="222225"/>
            <a:ext cx="2612400" cy="1252800"/>
          </a:xfrm>
          <a:prstGeom prst="rect">
            <a:avLst/>
          </a:prstGeom>
        </p:spPr>
        <p:txBody>
          <a:bodyPr anchorCtr="0" anchor="t" bIns="91425" lIns="91425" rIns="91425" wrap="square" tIns="91425">
            <a:noAutofit/>
          </a:bodyPr>
          <a:lstStyle/>
          <a:p>
            <a:pPr lvl="0" rtl="0">
              <a:spcBef>
                <a:spcPts val="0"/>
              </a:spcBef>
              <a:buNone/>
            </a:pPr>
            <a:r>
              <a:rPr lang="en" sz="3500"/>
              <a:t>We met… </a:t>
            </a:r>
          </a:p>
        </p:txBody>
      </p:sp>
      <p:sp>
        <p:nvSpPr>
          <p:cNvPr id="109" name="Shape 109"/>
          <p:cNvSpPr txBox="1"/>
          <p:nvPr>
            <p:ph idx="12" type="sldNum"/>
          </p:nvPr>
        </p:nvSpPr>
        <p:spPr>
          <a:xfrm>
            <a:off x="337675" y="1351275"/>
            <a:ext cx="7603500" cy="1252800"/>
          </a:xfrm>
          <a:prstGeom prst="rect">
            <a:avLst/>
          </a:prstGeom>
        </p:spPr>
        <p:txBody>
          <a:bodyPr anchorCtr="0" anchor="t" bIns="91425" lIns="91425" rIns="91425" wrap="square" tIns="91425">
            <a:noAutofit/>
          </a:bodyPr>
          <a:lstStyle/>
          <a:p>
            <a:pPr lvl="0" rtl="0">
              <a:spcBef>
                <a:spcPts val="0"/>
              </a:spcBef>
              <a:buNone/>
            </a:pPr>
            <a:r>
              <a:rPr lang="en" sz="3500"/>
              <a:t>We were amazed to realize...</a:t>
            </a:r>
          </a:p>
        </p:txBody>
      </p:sp>
      <p:sp>
        <p:nvSpPr>
          <p:cNvPr id="110" name="Shape 110"/>
          <p:cNvSpPr txBox="1"/>
          <p:nvPr>
            <p:ph idx="12" type="sldNum"/>
          </p:nvPr>
        </p:nvSpPr>
        <p:spPr>
          <a:xfrm>
            <a:off x="337675" y="2502450"/>
            <a:ext cx="7603500" cy="1252800"/>
          </a:xfrm>
          <a:prstGeom prst="rect">
            <a:avLst/>
          </a:prstGeom>
        </p:spPr>
        <p:txBody>
          <a:bodyPr anchorCtr="0" anchor="t" bIns="91425" lIns="91425" rIns="91425" wrap="square" tIns="91425">
            <a:noAutofit/>
          </a:bodyPr>
          <a:lstStyle/>
          <a:p>
            <a:pPr lvl="0" rtl="0">
              <a:spcBef>
                <a:spcPts val="0"/>
              </a:spcBef>
              <a:buNone/>
            </a:pPr>
            <a:r>
              <a:rPr lang="en" sz="3500"/>
              <a:t>It would be game changing if...</a:t>
            </a:r>
          </a:p>
        </p:txBody>
      </p:sp>
      <p:sp>
        <p:nvSpPr>
          <p:cNvPr id="111" name="Shape 111"/>
          <p:cNvSpPr txBox="1"/>
          <p:nvPr/>
        </p:nvSpPr>
        <p:spPr>
          <a:xfrm>
            <a:off x="923500" y="859725"/>
            <a:ext cx="5880000" cy="615300"/>
          </a:xfrm>
          <a:prstGeom prst="rect">
            <a:avLst/>
          </a:prstGeom>
          <a:noFill/>
          <a:ln>
            <a:noFill/>
          </a:ln>
        </p:spPr>
        <p:txBody>
          <a:bodyPr anchorCtr="0" anchor="t" bIns="91425" lIns="91425" rIns="91425" wrap="square" tIns="91425">
            <a:noAutofit/>
          </a:bodyPr>
          <a:lstStyle/>
          <a:p>
            <a:pPr lvl="0">
              <a:spcBef>
                <a:spcPts val="0"/>
              </a:spcBef>
              <a:buNone/>
            </a:pPr>
            <a:r>
              <a:rPr lang="en" sz="3000">
                <a:solidFill>
                  <a:srgbClr val="1C4587"/>
                </a:solidFill>
                <a:latin typeface="Proxima Nova"/>
                <a:ea typeface="Proxima Nova"/>
                <a:cs typeface="Proxima Nova"/>
                <a:sym typeface="Proxima Nova"/>
              </a:rPr>
              <a:t>a 22 year old recent college grad</a:t>
            </a:r>
          </a:p>
        </p:txBody>
      </p:sp>
      <p:sp>
        <p:nvSpPr>
          <p:cNvPr id="112" name="Shape 112"/>
          <p:cNvSpPr txBox="1"/>
          <p:nvPr/>
        </p:nvSpPr>
        <p:spPr>
          <a:xfrm>
            <a:off x="847275" y="1988775"/>
            <a:ext cx="7680000" cy="615300"/>
          </a:xfrm>
          <a:prstGeom prst="rect">
            <a:avLst/>
          </a:prstGeom>
          <a:noFill/>
          <a:ln>
            <a:noFill/>
          </a:ln>
        </p:spPr>
        <p:txBody>
          <a:bodyPr anchorCtr="0" anchor="t" bIns="91425" lIns="91425" rIns="91425" wrap="square" tIns="91425">
            <a:noAutofit/>
          </a:bodyPr>
          <a:lstStyle/>
          <a:p>
            <a:pPr lvl="0" rtl="0">
              <a:spcBef>
                <a:spcPts val="0"/>
              </a:spcBef>
              <a:buNone/>
            </a:pPr>
            <a:r>
              <a:rPr lang="en" sz="3000">
                <a:solidFill>
                  <a:srgbClr val="1C4587"/>
                </a:solidFill>
                <a:latin typeface="Proxima Nova"/>
                <a:ea typeface="Proxima Nova"/>
                <a:cs typeface="Proxima Nova"/>
                <a:sym typeface="Proxima Nova"/>
              </a:rPr>
              <a:t>he values a regimented self-care routine</a:t>
            </a:r>
          </a:p>
        </p:txBody>
      </p:sp>
      <p:sp>
        <p:nvSpPr>
          <p:cNvPr id="113" name="Shape 113"/>
          <p:cNvSpPr txBox="1"/>
          <p:nvPr/>
        </p:nvSpPr>
        <p:spPr>
          <a:xfrm>
            <a:off x="894625" y="3139950"/>
            <a:ext cx="5880000" cy="615300"/>
          </a:xfrm>
          <a:prstGeom prst="rect">
            <a:avLst/>
          </a:prstGeom>
          <a:noFill/>
          <a:ln>
            <a:noFill/>
          </a:ln>
        </p:spPr>
        <p:txBody>
          <a:bodyPr anchorCtr="0" anchor="t" bIns="91425" lIns="91425" rIns="91425" wrap="square" tIns="91425">
            <a:noAutofit/>
          </a:bodyPr>
          <a:lstStyle/>
          <a:p>
            <a:pPr lvl="0" rtl="0">
              <a:spcBef>
                <a:spcPts val="0"/>
              </a:spcBef>
              <a:buNone/>
            </a:pPr>
            <a:r>
              <a:rPr lang="en" sz="3000">
                <a:solidFill>
                  <a:srgbClr val="1C4587"/>
                </a:solidFill>
                <a:latin typeface="Proxima Nova"/>
                <a:ea typeface="Proxima Nova"/>
                <a:cs typeface="Proxima Nova"/>
                <a:sym typeface="Proxima Nova"/>
              </a:rPr>
              <a:t>we could help people prioritize and manage their own needs in order to practice better self-care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idx="4294967295" type="ctrTitle"/>
          </p:nvPr>
        </p:nvSpPr>
        <p:spPr>
          <a:xfrm>
            <a:off x="367950" y="364825"/>
            <a:ext cx="5916600" cy="894900"/>
          </a:xfrm>
          <a:prstGeom prst="rect">
            <a:avLst/>
          </a:prstGeom>
        </p:spPr>
        <p:txBody>
          <a:bodyPr anchorCtr="0" anchor="t" bIns="91425" lIns="91425" rIns="91425" wrap="square" tIns="91425">
            <a:noAutofit/>
          </a:bodyPr>
          <a:lstStyle/>
          <a:p>
            <a:pPr lvl="0" rtl="0" algn="l">
              <a:spcBef>
                <a:spcPts val="0"/>
              </a:spcBef>
              <a:buNone/>
            </a:pPr>
            <a:r>
              <a:rPr lang="en" sz="3500"/>
              <a:t>How might we...</a:t>
            </a:r>
          </a:p>
        </p:txBody>
      </p:sp>
      <p:sp>
        <p:nvSpPr>
          <p:cNvPr id="119" name="Shape 119"/>
          <p:cNvSpPr txBox="1"/>
          <p:nvPr>
            <p:ph idx="4294967295" type="subTitle"/>
          </p:nvPr>
        </p:nvSpPr>
        <p:spPr>
          <a:xfrm>
            <a:off x="489000" y="2179354"/>
            <a:ext cx="8166000" cy="784800"/>
          </a:xfrm>
          <a:prstGeom prst="rect">
            <a:avLst/>
          </a:prstGeom>
        </p:spPr>
        <p:txBody>
          <a:bodyPr anchorCtr="0" anchor="t" bIns="91425" lIns="91425" rIns="91425" wrap="square" tIns="91425">
            <a:noAutofit/>
          </a:bodyPr>
          <a:lstStyle/>
          <a:p>
            <a:pPr lvl="0" rtl="0">
              <a:lnSpc>
                <a:spcPct val="115000"/>
              </a:lnSpc>
              <a:spcBef>
                <a:spcPts val="0"/>
              </a:spcBef>
              <a:buNone/>
            </a:pPr>
            <a:r>
              <a:rPr lang="en" sz="2800"/>
              <a:t>help people learn how to prioritize tasks?</a:t>
            </a:r>
          </a:p>
        </p:txBody>
      </p:sp>
    </p:spTree>
  </p:cSld>
  <p:clrMapOvr>
    <a:masterClrMapping/>
  </p:clrMapOvr>
</p:sld>
</file>

<file path=ppt/theme/theme1.xml><?xml version="1.0" encoding="utf-8"?>
<a:theme xmlns:a="http://schemas.openxmlformats.org/drawingml/2006/main" xmlns:r="http://schemas.openxmlformats.org/officeDocument/2006/relationships" name="Aem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